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65"/>
  </p:notesMasterIdLst>
  <p:sldIdLst>
    <p:sldId id="256" r:id="rId2"/>
    <p:sldId id="381" r:id="rId3"/>
    <p:sldId id="257" r:id="rId4"/>
    <p:sldId id="330" r:id="rId5"/>
    <p:sldId id="331" r:id="rId6"/>
    <p:sldId id="329" r:id="rId7"/>
    <p:sldId id="258" r:id="rId8"/>
    <p:sldId id="309" r:id="rId9"/>
    <p:sldId id="310" r:id="rId10"/>
    <p:sldId id="360" r:id="rId11"/>
    <p:sldId id="382" r:id="rId12"/>
    <p:sldId id="383" r:id="rId13"/>
    <p:sldId id="384" r:id="rId14"/>
    <p:sldId id="334" r:id="rId15"/>
    <p:sldId id="333" r:id="rId16"/>
    <p:sldId id="332" r:id="rId17"/>
    <p:sldId id="328" r:id="rId18"/>
    <p:sldId id="385" r:id="rId19"/>
    <p:sldId id="336" r:id="rId20"/>
    <p:sldId id="337" r:id="rId21"/>
    <p:sldId id="338" r:id="rId22"/>
    <p:sldId id="353" r:id="rId23"/>
    <p:sldId id="339" r:id="rId24"/>
    <p:sldId id="347" r:id="rId25"/>
    <p:sldId id="341" r:id="rId26"/>
    <p:sldId id="342" r:id="rId27"/>
    <p:sldId id="335" r:id="rId28"/>
    <p:sldId id="343" r:id="rId29"/>
    <p:sldId id="345" r:id="rId30"/>
    <p:sldId id="346" r:id="rId31"/>
    <p:sldId id="344" r:id="rId32"/>
    <p:sldId id="348" r:id="rId33"/>
    <p:sldId id="349" r:id="rId34"/>
    <p:sldId id="350" r:id="rId35"/>
    <p:sldId id="351" r:id="rId36"/>
    <p:sldId id="373" r:id="rId37"/>
    <p:sldId id="354" r:id="rId38"/>
    <p:sldId id="352" r:id="rId39"/>
    <p:sldId id="355" r:id="rId40"/>
    <p:sldId id="356" r:id="rId41"/>
    <p:sldId id="357" r:id="rId42"/>
    <p:sldId id="358" r:id="rId43"/>
    <p:sldId id="359" r:id="rId44"/>
    <p:sldId id="361" r:id="rId45"/>
    <p:sldId id="362" r:id="rId46"/>
    <p:sldId id="363" r:id="rId47"/>
    <p:sldId id="364" r:id="rId48"/>
    <p:sldId id="365" r:id="rId49"/>
    <p:sldId id="366" r:id="rId50"/>
    <p:sldId id="367" r:id="rId51"/>
    <p:sldId id="369" r:id="rId52"/>
    <p:sldId id="370" r:id="rId53"/>
    <p:sldId id="371" r:id="rId54"/>
    <p:sldId id="372" r:id="rId55"/>
    <p:sldId id="368" r:id="rId56"/>
    <p:sldId id="374" r:id="rId57"/>
    <p:sldId id="375" r:id="rId58"/>
    <p:sldId id="376" r:id="rId59"/>
    <p:sldId id="377" r:id="rId60"/>
    <p:sldId id="378" r:id="rId61"/>
    <p:sldId id="379" r:id="rId62"/>
    <p:sldId id="380" r:id="rId63"/>
    <p:sldId id="299"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p:cViewPr varScale="1">
        <p:scale>
          <a:sx n="75" d="100"/>
          <a:sy n="75" d="100"/>
        </p:scale>
        <p:origin x="888"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07CD1E-2997-45BC-8DF8-446FB07B4816}"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6455EDC7-C89A-493E-8D55-30DF852093A6}">
      <dgm:prSet phldrT="[文本]"/>
      <dgm:spPr/>
      <dgm:t>
        <a:bodyPr/>
        <a:lstStyle/>
        <a:p>
          <a:r>
            <a:rPr lang="zh-CN" altLang="en-US" b="1" dirty="0" smtClean="0">
              <a:solidFill>
                <a:schemeClr val="tx1"/>
              </a:solidFill>
            </a:rPr>
            <a:t>物理科学所</a:t>
          </a:r>
          <a:endParaRPr lang="en-GB" dirty="0">
            <a:solidFill>
              <a:schemeClr val="tx1"/>
            </a:solidFill>
          </a:endParaRPr>
        </a:p>
      </dgm:t>
    </dgm:pt>
    <dgm:pt modelId="{BCA678F7-56B2-46FB-BB59-98716A74EFB1}" type="parTrans" cxnId="{DE02ACA6-D3DF-4C91-AD5A-ECC4D4626BDA}">
      <dgm:prSet/>
      <dgm:spPr/>
      <dgm:t>
        <a:bodyPr/>
        <a:lstStyle/>
        <a:p>
          <a:endParaRPr lang="en-GB"/>
        </a:p>
      </dgm:t>
    </dgm:pt>
    <dgm:pt modelId="{790CD822-88F4-4CEE-80FE-33A37E8FBF8C}" type="sibTrans" cxnId="{DE02ACA6-D3DF-4C91-AD5A-ECC4D4626BDA}">
      <dgm:prSet/>
      <dgm:spPr/>
      <dgm:t>
        <a:bodyPr/>
        <a:lstStyle/>
        <a:p>
          <a:endParaRPr lang="en-GB"/>
        </a:p>
      </dgm:t>
    </dgm:pt>
    <dgm:pt modelId="{B7FE0168-6371-481A-9277-B2C6C01CDF5F}">
      <dgm:prSet phldrT="[文本]"/>
      <dgm:spPr/>
      <dgm:t>
        <a:bodyPr/>
        <a:lstStyle/>
        <a:p>
          <a:r>
            <a:rPr lang="zh-CN" altLang="en-US" b="1" dirty="0" smtClean="0">
              <a:solidFill>
                <a:schemeClr val="tx1"/>
              </a:solidFill>
              <a:latin typeface="+mj-ea"/>
              <a:ea typeface="+mj-ea"/>
            </a:rPr>
            <a:t>数学系</a:t>
          </a:r>
          <a:endParaRPr lang="en-GB" dirty="0">
            <a:solidFill>
              <a:schemeClr val="tx1"/>
            </a:solidFill>
            <a:latin typeface="+mj-ea"/>
            <a:ea typeface="+mj-ea"/>
          </a:endParaRPr>
        </a:p>
      </dgm:t>
    </dgm:pt>
    <dgm:pt modelId="{8890B627-64AB-453F-AB87-4E5244C3FDB4}" type="parTrans" cxnId="{0B86CFFA-2309-4ADA-8A62-C0572D2CC2F2}">
      <dgm:prSet/>
      <dgm:spPr/>
      <dgm:t>
        <a:bodyPr/>
        <a:lstStyle/>
        <a:p>
          <a:endParaRPr lang="en-GB"/>
        </a:p>
      </dgm:t>
    </dgm:pt>
    <dgm:pt modelId="{334C1D05-C62B-4497-B8D8-7FF64EEE5FC4}" type="sibTrans" cxnId="{0B86CFFA-2309-4ADA-8A62-C0572D2CC2F2}">
      <dgm:prSet/>
      <dgm:spPr/>
      <dgm:t>
        <a:bodyPr/>
        <a:lstStyle/>
        <a:p>
          <a:endParaRPr lang="en-GB"/>
        </a:p>
      </dgm:t>
    </dgm:pt>
    <dgm:pt modelId="{D843507F-3D75-47CC-BE24-01CE9DDDDE9B}">
      <dgm:prSet phldrT="[文本]"/>
      <dgm:spPr/>
      <dgm:t>
        <a:bodyPr/>
        <a:lstStyle/>
        <a:p>
          <a:r>
            <a:rPr lang="zh-CN" altLang="en-US" b="1" dirty="0" smtClean="0">
              <a:solidFill>
                <a:schemeClr val="tx1"/>
              </a:solidFill>
              <a:latin typeface="+mj-ea"/>
              <a:ea typeface="+mj-ea"/>
            </a:rPr>
            <a:t>应用数学和理论物理</a:t>
          </a:r>
          <a:endParaRPr lang="en-GB" dirty="0">
            <a:solidFill>
              <a:schemeClr val="tx1"/>
            </a:solidFill>
          </a:endParaRPr>
        </a:p>
      </dgm:t>
    </dgm:pt>
    <dgm:pt modelId="{D6A6A903-2B62-418B-B8E7-C46014D947B2}" type="parTrans" cxnId="{3E000DFA-7CAB-4643-962E-6457E81784D7}">
      <dgm:prSet/>
      <dgm:spPr/>
      <dgm:t>
        <a:bodyPr/>
        <a:lstStyle/>
        <a:p>
          <a:endParaRPr lang="en-GB"/>
        </a:p>
      </dgm:t>
    </dgm:pt>
    <dgm:pt modelId="{4783BB16-BD93-4DA9-8FF1-B917AF322DC0}" type="sibTrans" cxnId="{3E000DFA-7CAB-4643-962E-6457E81784D7}">
      <dgm:prSet/>
      <dgm:spPr/>
      <dgm:t>
        <a:bodyPr/>
        <a:lstStyle/>
        <a:p>
          <a:endParaRPr lang="en-GB"/>
        </a:p>
      </dgm:t>
    </dgm:pt>
    <dgm:pt modelId="{2C7E229E-7906-4256-A40E-FE43A65A0DEC}">
      <dgm:prSet phldrT="[文本]"/>
      <dgm:spPr/>
      <dgm:t>
        <a:bodyPr/>
        <a:lstStyle/>
        <a:p>
          <a:r>
            <a:rPr lang="zh-CN" altLang="en-US" b="1" dirty="0" smtClean="0">
              <a:latin typeface="+mj-ea"/>
              <a:ea typeface="+mj-ea"/>
            </a:rPr>
            <a:t>统计实验室</a:t>
          </a:r>
          <a:endParaRPr lang="en-GB" b="1" dirty="0">
            <a:latin typeface="+mj-ea"/>
            <a:ea typeface="+mj-ea"/>
          </a:endParaRPr>
        </a:p>
      </dgm:t>
    </dgm:pt>
    <dgm:pt modelId="{67F9609C-AF7D-4E48-977E-E0F2D17F9A1B}" type="parTrans" cxnId="{D5783970-7848-432E-B915-037EA6AC6056}">
      <dgm:prSet/>
      <dgm:spPr/>
      <dgm:t>
        <a:bodyPr/>
        <a:lstStyle/>
        <a:p>
          <a:endParaRPr lang="en-GB"/>
        </a:p>
      </dgm:t>
    </dgm:pt>
    <dgm:pt modelId="{6D5054C7-F58E-47E3-A052-66D3F81216C3}" type="sibTrans" cxnId="{D5783970-7848-432E-B915-037EA6AC6056}">
      <dgm:prSet/>
      <dgm:spPr/>
      <dgm:t>
        <a:bodyPr/>
        <a:lstStyle/>
        <a:p>
          <a:endParaRPr lang="en-GB"/>
        </a:p>
      </dgm:t>
    </dgm:pt>
    <dgm:pt modelId="{DAF280A8-8B00-4456-A57B-1A7E58879E2E}">
      <dgm:prSet phldrT="[文本]"/>
      <dgm:spPr/>
      <dgm:t>
        <a:bodyPr/>
        <a:lstStyle/>
        <a:p>
          <a:r>
            <a:rPr lang="en-US" altLang="zh-CN" b="1" dirty="0" smtClean="0">
              <a:latin typeface="+mj-ea"/>
              <a:ea typeface="+mj-ea"/>
            </a:rPr>
            <a:t>ISAAC</a:t>
          </a:r>
          <a:r>
            <a:rPr lang="zh-CN" altLang="en-US" b="1" dirty="0" smtClean="0">
              <a:latin typeface="+mj-ea"/>
              <a:ea typeface="+mj-ea"/>
            </a:rPr>
            <a:t>牛顿数学科学研究所</a:t>
          </a:r>
          <a:endParaRPr lang="en-GB" b="1" dirty="0">
            <a:latin typeface="+mj-ea"/>
            <a:ea typeface="+mj-ea"/>
          </a:endParaRPr>
        </a:p>
      </dgm:t>
    </dgm:pt>
    <dgm:pt modelId="{05DDAF01-4CC2-4844-9F59-C624C25273F3}" type="parTrans" cxnId="{B629B731-1D06-4248-A90C-39309DEAE2D1}">
      <dgm:prSet/>
      <dgm:spPr/>
      <dgm:t>
        <a:bodyPr/>
        <a:lstStyle/>
        <a:p>
          <a:endParaRPr lang="en-GB"/>
        </a:p>
      </dgm:t>
    </dgm:pt>
    <dgm:pt modelId="{955A2ECD-5167-42C4-B753-0B5255CCBB20}" type="sibTrans" cxnId="{B629B731-1D06-4248-A90C-39309DEAE2D1}">
      <dgm:prSet/>
      <dgm:spPr/>
      <dgm:t>
        <a:bodyPr/>
        <a:lstStyle/>
        <a:p>
          <a:endParaRPr lang="en-GB"/>
        </a:p>
      </dgm:t>
    </dgm:pt>
    <dgm:pt modelId="{E4D2DC99-A4B1-4814-BB71-A6A90D30E576}">
      <dgm:prSet/>
      <dgm:spPr/>
      <dgm:t>
        <a:bodyPr/>
        <a:lstStyle/>
        <a:p>
          <a:r>
            <a:rPr lang="zh-CN" altLang="en-US" b="1" dirty="0" smtClean="0">
              <a:solidFill>
                <a:schemeClr val="tx1"/>
              </a:solidFill>
              <a:latin typeface="+mj-ea"/>
              <a:ea typeface="+mj-ea"/>
            </a:rPr>
            <a:t>纯数学和数理统计</a:t>
          </a:r>
          <a:endParaRPr lang="en-GB" b="1" dirty="0">
            <a:solidFill>
              <a:schemeClr val="tx1"/>
            </a:solidFill>
            <a:latin typeface="+mj-ea"/>
            <a:ea typeface="+mj-ea"/>
          </a:endParaRPr>
        </a:p>
      </dgm:t>
    </dgm:pt>
    <dgm:pt modelId="{71EFD018-4CC9-4465-B893-C5A8BD64A26C}" type="parTrans" cxnId="{5700665E-9160-461B-A573-A0A594D2F567}">
      <dgm:prSet/>
      <dgm:spPr/>
      <dgm:t>
        <a:bodyPr/>
        <a:lstStyle/>
        <a:p>
          <a:endParaRPr lang="en-GB"/>
        </a:p>
      </dgm:t>
    </dgm:pt>
    <dgm:pt modelId="{3837FD9D-F5DD-4C6F-95BE-290BB3211627}" type="sibTrans" cxnId="{5700665E-9160-461B-A573-A0A594D2F567}">
      <dgm:prSet/>
      <dgm:spPr/>
      <dgm:t>
        <a:bodyPr/>
        <a:lstStyle/>
        <a:p>
          <a:endParaRPr lang="en-GB"/>
        </a:p>
      </dgm:t>
    </dgm:pt>
    <dgm:pt modelId="{562CEC5D-DD75-44C1-94DA-713F5F89EC9A}" type="pres">
      <dgm:prSet presAssocID="{AF07CD1E-2997-45BC-8DF8-446FB07B4816}" presName="hierChild1" presStyleCnt="0">
        <dgm:presLayoutVars>
          <dgm:chPref val="1"/>
          <dgm:dir/>
          <dgm:animOne val="branch"/>
          <dgm:animLvl val="lvl"/>
          <dgm:resizeHandles/>
        </dgm:presLayoutVars>
      </dgm:prSet>
      <dgm:spPr/>
      <dgm:t>
        <a:bodyPr/>
        <a:lstStyle/>
        <a:p>
          <a:endParaRPr lang="en-GB"/>
        </a:p>
      </dgm:t>
    </dgm:pt>
    <dgm:pt modelId="{62849677-27FE-4544-8D8E-FBD8DA5F4034}" type="pres">
      <dgm:prSet presAssocID="{6455EDC7-C89A-493E-8D55-30DF852093A6}" presName="hierRoot1" presStyleCnt="0"/>
      <dgm:spPr/>
    </dgm:pt>
    <dgm:pt modelId="{8E6F5DF4-CDC5-4868-BA6C-A126A68013C6}" type="pres">
      <dgm:prSet presAssocID="{6455EDC7-C89A-493E-8D55-30DF852093A6}" presName="composite" presStyleCnt="0"/>
      <dgm:spPr/>
    </dgm:pt>
    <dgm:pt modelId="{5E16F73C-65F6-4080-A765-269F1CC2AA30}" type="pres">
      <dgm:prSet presAssocID="{6455EDC7-C89A-493E-8D55-30DF852093A6}" presName="background" presStyleLbl="node0" presStyleIdx="0" presStyleCnt="1"/>
      <dgm:spPr/>
    </dgm:pt>
    <dgm:pt modelId="{4EBCD42B-2CA7-48FF-8823-363F9A3052BA}" type="pres">
      <dgm:prSet presAssocID="{6455EDC7-C89A-493E-8D55-30DF852093A6}" presName="text" presStyleLbl="fgAcc0" presStyleIdx="0" presStyleCnt="1" custScaleX="129489">
        <dgm:presLayoutVars>
          <dgm:chPref val="3"/>
        </dgm:presLayoutVars>
      </dgm:prSet>
      <dgm:spPr/>
      <dgm:t>
        <a:bodyPr/>
        <a:lstStyle/>
        <a:p>
          <a:endParaRPr lang="en-GB"/>
        </a:p>
      </dgm:t>
    </dgm:pt>
    <dgm:pt modelId="{CB457A03-2738-435F-8CBE-D4B7FC2CD127}" type="pres">
      <dgm:prSet presAssocID="{6455EDC7-C89A-493E-8D55-30DF852093A6}" presName="hierChild2" presStyleCnt="0"/>
      <dgm:spPr/>
    </dgm:pt>
    <dgm:pt modelId="{594B3917-3DD3-4E55-AA06-88E8ADE945F9}" type="pres">
      <dgm:prSet presAssocID="{8890B627-64AB-453F-AB87-4E5244C3FDB4}" presName="Name10" presStyleLbl="parChTrans1D2" presStyleIdx="0" presStyleCnt="2"/>
      <dgm:spPr/>
      <dgm:t>
        <a:bodyPr/>
        <a:lstStyle/>
        <a:p>
          <a:endParaRPr lang="en-GB"/>
        </a:p>
      </dgm:t>
    </dgm:pt>
    <dgm:pt modelId="{39F2EF06-71D8-4CCD-8909-5D2281A7E07F}" type="pres">
      <dgm:prSet presAssocID="{B7FE0168-6371-481A-9277-B2C6C01CDF5F}" presName="hierRoot2" presStyleCnt="0"/>
      <dgm:spPr/>
    </dgm:pt>
    <dgm:pt modelId="{9B721EA7-2A86-4BCF-990B-6462BCD82150}" type="pres">
      <dgm:prSet presAssocID="{B7FE0168-6371-481A-9277-B2C6C01CDF5F}" presName="composite2" presStyleCnt="0"/>
      <dgm:spPr/>
    </dgm:pt>
    <dgm:pt modelId="{B5BB2924-418F-4FE4-B695-4752CFCB39A1}" type="pres">
      <dgm:prSet presAssocID="{B7FE0168-6371-481A-9277-B2C6C01CDF5F}" presName="background2" presStyleLbl="node2" presStyleIdx="0" presStyleCnt="2"/>
      <dgm:spPr/>
    </dgm:pt>
    <dgm:pt modelId="{F5EFBF96-FCF2-45CF-A724-C9BF4FA25872}" type="pres">
      <dgm:prSet presAssocID="{B7FE0168-6371-481A-9277-B2C6C01CDF5F}" presName="text2" presStyleLbl="fgAcc2" presStyleIdx="0" presStyleCnt="2">
        <dgm:presLayoutVars>
          <dgm:chPref val="3"/>
        </dgm:presLayoutVars>
      </dgm:prSet>
      <dgm:spPr/>
      <dgm:t>
        <a:bodyPr/>
        <a:lstStyle/>
        <a:p>
          <a:endParaRPr lang="en-GB"/>
        </a:p>
      </dgm:t>
    </dgm:pt>
    <dgm:pt modelId="{29AADDB2-83B1-4149-8B58-D506C724A36D}" type="pres">
      <dgm:prSet presAssocID="{B7FE0168-6371-481A-9277-B2C6C01CDF5F}" presName="hierChild3" presStyleCnt="0"/>
      <dgm:spPr/>
    </dgm:pt>
    <dgm:pt modelId="{33EFCBD8-D26A-428E-A1D0-DE163A718E3C}" type="pres">
      <dgm:prSet presAssocID="{D6A6A903-2B62-418B-B8E7-C46014D947B2}" presName="Name17" presStyleLbl="parChTrans1D3" presStyleIdx="0" presStyleCnt="3"/>
      <dgm:spPr/>
      <dgm:t>
        <a:bodyPr/>
        <a:lstStyle/>
        <a:p>
          <a:endParaRPr lang="en-GB"/>
        </a:p>
      </dgm:t>
    </dgm:pt>
    <dgm:pt modelId="{31E45F89-5E6A-4D6A-BCD6-C56DFF0057DF}" type="pres">
      <dgm:prSet presAssocID="{D843507F-3D75-47CC-BE24-01CE9DDDDE9B}" presName="hierRoot3" presStyleCnt="0"/>
      <dgm:spPr/>
    </dgm:pt>
    <dgm:pt modelId="{5A62A62F-6B73-443C-8A63-AF0C6CFCE910}" type="pres">
      <dgm:prSet presAssocID="{D843507F-3D75-47CC-BE24-01CE9DDDDE9B}" presName="composite3" presStyleCnt="0"/>
      <dgm:spPr/>
    </dgm:pt>
    <dgm:pt modelId="{FEAB92D2-EC00-4662-A1A8-07E8CD5E6E72}" type="pres">
      <dgm:prSet presAssocID="{D843507F-3D75-47CC-BE24-01CE9DDDDE9B}" presName="background3" presStyleLbl="node3" presStyleIdx="0" presStyleCnt="3"/>
      <dgm:spPr/>
    </dgm:pt>
    <dgm:pt modelId="{46248D30-3721-4BDD-9657-2405287D111C}" type="pres">
      <dgm:prSet presAssocID="{D843507F-3D75-47CC-BE24-01CE9DDDDE9B}" presName="text3" presStyleLbl="fgAcc3" presStyleIdx="0" presStyleCnt="3">
        <dgm:presLayoutVars>
          <dgm:chPref val="3"/>
        </dgm:presLayoutVars>
      </dgm:prSet>
      <dgm:spPr/>
      <dgm:t>
        <a:bodyPr/>
        <a:lstStyle/>
        <a:p>
          <a:endParaRPr lang="en-GB"/>
        </a:p>
      </dgm:t>
    </dgm:pt>
    <dgm:pt modelId="{7F2A2A02-96D8-434E-B2F3-D1CBF4B3712C}" type="pres">
      <dgm:prSet presAssocID="{D843507F-3D75-47CC-BE24-01CE9DDDDE9B}" presName="hierChild4" presStyleCnt="0"/>
      <dgm:spPr/>
    </dgm:pt>
    <dgm:pt modelId="{F2E5AFA9-7847-4FA0-A61A-1127C2C87318}" type="pres">
      <dgm:prSet presAssocID="{71EFD018-4CC9-4465-B893-C5A8BD64A26C}" presName="Name17" presStyleLbl="parChTrans1D3" presStyleIdx="1" presStyleCnt="3"/>
      <dgm:spPr/>
      <dgm:t>
        <a:bodyPr/>
        <a:lstStyle/>
        <a:p>
          <a:endParaRPr lang="en-GB"/>
        </a:p>
      </dgm:t>
    </dgm:pt>
    <dgm:pt modelId="{6EE96956-5CA4-4A29-9CA6-88BA145277AF}" type="pres">
      <dgm:prSet presAssocID="{E4D2DC99-A4B1-4814-BB71-A6A90D30E576}" presName="hierRoot3" presStyleCnt="0"/>
      <dgm:spPr/>
    </dgm:pt>
    <dgm:pt modelId="{DD5A6CF9-D205-4381-990C-27D8C1EEFAA6}" type="pres">
      <dgm:prSet presAssocID="{E4D2DC99-A4B1-4814-BB71-A6A90D30E576}" presName="composite3" presStyleCnt="0"/>
      <dgm:spPr/>
    </dgm:pt>
    <dgm:pt modelId="{0575D531-9A5D-447F-92DB-BB67C43BB4FC}" type="pres">
      <dgm:prSet presAssocID="{E4D2DC99-A4B1-4814-BB71-A6A90D30E576}" presName="background3" presStyleLbl="node3" presStyleIdx="1" presStyleCnt="3"/>
      <dgm:spPr/>
    </dgm:pt>
    <dgm:pt modelId="{C9DA430A-7857-4909-8F8D-FC693C950BAA}" type="pres">
      <dgm:prSet presAssocID="{E4D2DC99-A4B1-4814-BB71-A6A90D30E576}" presName="text3" presStyleLbl="fgAcc3" presStyleIdx="1" presStyleCnt="3">
        <dgm:presLayoutVars>
          <dgm:chPref val="3"/>
        </dgm:presLayoutVars>
      </dgm:prSet>
      <dgm:spPr/>
      <dgm:t>
        <a:bodyPr/>
        <a:lstStyle/>
        <a:p>
          <a:endParaRPr lang="en-GB"/>
        </a:p>
      </dgm:t>
    </dgm:pt>
    <dgm:pt modelId="{65A68AF6-D7D9-4BB1-B450-ACAE18B8E4F9}" type="pres">
      <dgm:prSet presAssocID="{E4D2DC99-A4B1-4814-BB71-A6A90D30E576}" presName="hierChild4" presStyleCnt="0"/>
      <dgm:spPr/>
    </dgm:pt>
    <dgm:pt modelId="{D83CB163-01C8-45DA-B4F1-20A56CAAEC2A}" type="pres">
      <dgm:prSet presAssocID="{67F9609C-AF7D-4E48-977E-E0F2D17F9A1B}" presName="Name17" presStyleLbl="parChTrans1D3" presStyleIdx="2" presStyleCnt="3"/>
      <dgm:spPr/>
      <dgm:t>
        <a:bodyPr/>
        <a:lstStyle/>
        <a:p>
          <a:endParaRPr lang="en-GB"/>
        </a:p>
      </dgm:t>
    </dgm:pt>
    <dgm:pt modelId="{2DBA562A-221C-444B-AD6E-9B96501ABBCA}" type="pres">
      <dgm:prSet presAssocID="{2C7E229E-7906-4256-A40E-FE43A65A0DEC}" presName="hierRoot3" presStyleCnt="0"/>
      <dgm:spPr/>
    </dgm:pt>
    <dgm:pt modelId="{B2FE7675-0045-47A4-AD98-396B74C4CB1F}" type="pres">
      <dgm:prSet presAssocID="{2C7E229E-7906-4256-A40E-FE43A65A0DEC}" presName="composite3" presStyleCnt="0"/>
      <dgm:spPr/>
    </dgm:pt>
    <dgm:pt modelId="{18715FB1-DD80-4A8E-BD0F-1E71F13A3EDF}" type="pres">
      <dgm:prSet presAssocID="{2C7E229E-7906-4256-A40E-FE43A65A0DEC}" presName="background3" presStyleLbl="node3" presStyleIdx="2" presStyleCnt="3"/>
      <dgm:spPr/>
    </dgm:pt>
    <dgm:pt modelId="{A8668D0F-3EC8-4E21-A3AD-2761D55E9A8C}" type="pres">
      <dgm:prSet presAssocID="{2C7E229E-7906-4256-A40E-FE43A65A0DEC}" presName="text3" presStyleLbl="fgAcc3" presStyleIdx="2" presStyleCnt="3">
        <dgm:presLayoutVars>
          <dgm:chPref val="3"/>
        </dgm:presLayoutVars>
      </dgm:prSet>
      <dgm:spPr/>
      <dgm:t>
        <a:bodyPr/>
        <a:lstStyle/>
        <a:p>
          <a:endParaRPr lang="en-GB"/>
        </a:p>
      </dgm:t>
    </dgm:pt>
    <dgm:pt modelId="{7C93B029-B6A1-41EF-AF73-559DB2936CDF}" type="pres">
      <dgm:prSet presAssocID="{2C7E229E-7906-4256-A40E-FE43A65A0DEC}" presName="hierChild4" presStyleCnt="0"/>
      <dgm:spPr/>
    </dgm:pt>
    <dgm:pt modelId="{8BE8A136-3F92-437C-89D9-C4A01D9CC81E}" type="pres">
      <dgm:prSet presAssocID="{05DDAF01-4CC2-4844-9F59-C624C25273F3}" presName="Name10" presStyleLbl="parChTrans1D2" presStyleIdx="1" presStyleCnt="2"/>
      <dgm:spPr/>
      <dgm:t>
        <a:bodyPr/>
        <a:lstStyle/>
        <a:p>
          <a:endParaRPr lang="en-GB"/>
        </a:p>
      </dgm:t>
    </dgm:pt>
    <dgm:pt modelId="{86964345-F464-45F1-A307-E2D51855EF24}" type="pres">
      <dgm:prSet presAssocID="{DAF280A8-8B00-4456-A57B-1A7E58879E2E}" presName="hierRoot2" presStyleCnt="0"/>
      <dgm:spPr/>
    </dgm:pt>
    <dgm:pt modelId="{1D8D79C9-7E9C-4898-B7EB-91BD75B4A2C9}" type="pres">
      <dgm:prSet presAssocID="{DAF280A8-8B00-4456-A57B-1A7E58879E2E}" presName="composite2" presStyleCnt="0"/>
      <dgm:spPr/>
    </dgm:pt>
    <dgm:pt modelId="{5C14214E-5A9B-42B0-904D-51E25E11CCA6}" type="pres">
      <dgm:prSet presAssocID="{DAF280A8-8B00-4456-A57B-1A7E58879E2E}" presName="background2" presStyleLbl="node2" presStyleIdx="1" presStyleCnt="2"/>
      <dgm:spPr/>
    </dgm:pt>
    <dgm:pt modelId="{D77C89A8-2EE3-44EB-ACD4-CF035A5220CD}" type="pres">
      <dgm:prSet presAssocID="{DAF280A8-8B00-4456-A57B-1A7E58879E2E}" presName="text2" presStyleLbl="fgAcc2" presStyleIdx="1" presStyleCnt="2">
        <dgm:presLayoutVars>
          <dgm:chPref val="3"/>
        </dgm:presLayoutVars>
      </dgm:prSet>
      <dgm:spPr/>
      <dgm:t>
        <a:bodyPr/>
        <a:lstStyle/>
        <a:p>
          <a:endParaRPr lang="en-GB"/>
        </a:p>
      </dgm:t>
    </dgm:pt>
    <dgm:pt modelId="{E180E9EC-D931-4031-9C86-14675156604C}" type="pres">
      <dgm:prSet presAssocID="{DAF280A8-8B00-4456-A57B-1A7E58879E2E}" presName="hierChild3" presStyleCnt="0"/>
      <dgm:spPr/>
    </dgm:pt>
  </dgm:ptLst>
  <dgm:cxnLst>
    <dgm:cxn modelId="{457911A1-570E-4D07-A315-A2597504CD82}" type="presOf" srcId="{D843507F-3D75-47CC-BE24-01CE9DDDDE9B}" destId="{46248D30-3721-4BDD-9657-2405287D111C}" srcOrd="0" destOrd="0" presId="urn:microsoft.com/office/officeart/2005/8/layout/hierarchy1"/>
    <dgm:cxn modelId="{3E000DFA-7CAB-4643-962E-6457E81784D7}" srcId="{B7FE0168-6371-481A-9277-B2C6C01CDF5F}" destId="{D843507F-3D75-47CC-BE24-01CE9DDDDE9B}" srcOrd="0" destOrd="0" parTransId="{D6A6A903-2B62-418B-B8E7-C46014D947B2}" sibTransId="{4783BB16-BD93-4DA9-8FF1-B917AF322DC0}"/>
    <dgm:cxn modelId="{25269D53-A556-4F1E-9432-70E71B1F4F0A}" type="presOf" srcId="{2C7E229E-7906-4256-A40E-FE43A65A0DEC}" destId="{A8668D0F-3EC8-4E21-A3AD-2761D55E9A8C}" srcOrd="0" destOrd="0" presId="urn:microsoft.com/office/officeart/2005/8/layout/hierarchy1"/>
    <dgm:cxn modelId="{0CFDC1C0-9036-421A-981E-4495B8A801A8}" type="presOf" srcId="{D6A6A903-2B62-418B-B8E7-C46014D947B2}" destId="{33EFCBD8-D26A-428E-A1D0-DE163A718E3C}" srcOrd="0" destOrd="0" presId="urn:microsoft.com/office/officeart/2005/8/layout/hierarchy1"/>
    <dgm:cxn modelId="{BCE3B940-40F0-4D9D-A343-84584106EC75}" type="presOf" srcId="{05DDAF01-4CC2-4844-9F59-C624C25273F3}" destId="{8BE8A136-3F92-437C-89D9-C4A01D9CC81E}" srcOrd="0" destOrd="0" presId="urn:microsoft.com/office/officeart/2005/8/layout/hierarchy1"/>
    <dgm:cxn modelId="{5700665E-9160-461B-A573-A0A594D2F567}" srcId="{B7FE0168-6371-481A-9277-B2C6C01CDF5F}" destId="{E4D2DC99-A4B1-4814-BB71-A6A90D30E576}" srcOrd="1" destOrd="0" parTransId="{71EFD018-4CC9-4465-B893-C5A8BD64A26C}" sibTransId="{3837FD9D-F5DD-4C6F-95BE-290BB3211627}"/>
    <dgm:cxn modelId="{D5783970-7848-432E-B915-037EA6AC6056}" srcId="{B7FE0168-6371-481A-9277-B2C6C01CDF5F}" destId="{2C7E229E-7906-4256-A40E-FE43A65A0DEC}" srcOrd="2" destOrd="0" parTransId="{67F9609C-AF7D-4E48-977E-E0F2D17F9A1B}" sibTransId="{6D5054C7-F58E-47E3-A052-66D3F81216C3}"/>
    <dgm:cxn modelId="{33F39980-7916-4BE3-A2F6-7490EA362507}" type="presOf" srcId="{8890B627-64AB-453F-AB87-4E5244C3FDB4}" destId="{594B3917-3DD3-4E55-AA06-88E8ADE945F9}" srcOrd="0" destOrd="0" presId="urn:microsoft.com/office/officeart/2005/8/layout/hierarchy1"/>
    <dgm:cxn modelId="{0B86CFFA-2309-4ADA-8A62-C0572D2CC2F2}" srcId="{6455EDC7-C89A-493E-8D55-30DF852093A6}" destId="{B7FE0168-6371-481A-9277-B2C6C01CDF5F}" srcOrd="0" destOrd="0" parTransId="{8890B627-64AB-453F-AB87-4E5244C3FDB4}" sibTransId="{334C1D05-C62B-4497-B8D8-7FF64EEE5FC4}"/>
    <dgm:cxn modelId="{F76F5648-D592-4A04-952B-6A0CBD3A0213}" type="presOf" srcId="{E4D2DC99-A4B1-4814-BB71-A6A90D30E576}" destId="{C9DA430A-7857-4909-8F8D-FC693C950BAA}" srcOrd="0" destOrd="0" presId="urn:microsoft.com/office/officeart/2005/8/layout/hierarchy1"/>
    <dgm:cxn modelId="{CA63D32C-5CA1-4F31-B770-49E8B4C32858}" type="presOf" srcId="{71EFD018-4CC9-4465-B893-C5A8BD64A26C}" destId="{F2E5AFA9-7847-4FA0-A61A-1127C2C87318}" srcOrd="0" destOrd="0" presId="urn:microsoft.com/office/officeart/2005/8/layout/hierarchy1"/>
    <dgm:cxn modelId="{C8188E58-E670-49FF-BAA8-746B57A3A822}" type="presOf" srcId="{DAF280A8-8B00-4456-A57B-1A7E58879E2E}" destId="{D77C89A8-2EE3-44EB-ACD4-CF035A5220CD}" srcOrd="0" destOrd="0" presId="urn:microsoft.com/office/officeart/2005/8/layout/hierarchy1"/>
    <dgm:cxn modelId="{ACE2049B-78C5-4087-8F19-BDE542C97A07}" type="presOf" srcId="{6455EDC7-C89A-493E-8D55-30DF852093A6}" destId="{4EBCD42B-2CA7-48FF-8823-363F9A3052BA}" srcOrd="0" destOrd="0" presId="urn:microsoft.com/office/officeart/2005/8/layout/hierarchy1"/>
    <dgm:cxn modelId="{30ACA17E-A668-4A5B-B19D-09CEF147B7F6}" type="presOf" srcId="{B7FE0168-6371-481A-9277-B2C6C01CDF5F}" destId="{F5EFBF96-FCF2-45CF-A724-C9BF4FA25872}" srcOrd="0" destOrd="0" presId="urn:microsoft.com/office/officeart/2005/8/layout/hierarchy1"/>
    <dgm:cxn modelId="{949262F7-2A5C-48D6-BDFC-5A02B03D576A}" type="presOf" srcId="{67F9609C-AF7D-4E48-977E-E0F2D17F9A1B}" destId="{D83CB163-01C8-45DA-B4F1-20A56CAAEC2A}" srcOrd="0" destOrd="0" presId="urn:microsoft.com/office/officeart/2005/8/layout/hierarchy1"/>
    <dgm:cxn modelId="{C5F826F8-C8C7-4241-8544-CE61140314DD}" type="presOf" srcId="{AF07CD1E-2997-45BC-8DF8-446FB07B4816}" destId="{562CEC5D-DD75-44C1-94DA-713F5F89EC9A}" srcOrd="0" destOrd="0" presId="urn:microsoft.com/office/officeart/2005/8/layout/hierarchy1"/>
    <dgm:cxn modelId="{B629B731-1D06-4248-A90C-39309DEAE2D1}" srcId="{6455EDC7-C89A-493E-8D55-30DF852093A6}" destId="{DAF280A8-8B00-4456-A57B-1A7E58879E2E}" srcOrd="1" destOrd="0" parTransId="{05DDAF01-4CC2-4844-9F59-C624C25273F3}" sibTransId="{955A2ECD-5167-42C4-B753-0B5255CCBB20}"/>
    <dgm:cxn modelId="{DE02ACA6-D3DF-4C91-AD5A-ECC4D4626BDA}" srcId="{AF07CD1E-2997-45BC-8DF8-446FB07B4816}" destId="{6455EDC7-C89A-493E-8D55-30DF852093A6}" srcOrd="0" destOrd="0" parTransId="{BCA678F7-56B2-46FB-BB59-98716A74EFB1}" sibTransId="{790CD822-88F4-4CEE-80FE-33A37E8FBF8C}"/>
    <dgm:cxn modelId="{15221941-035C-4737-A4C5-DC65C95D305D}" type="presParOf" srcId="{562CEC5D-DD75-44C1-94DA-713F5F89EC9A}" destId="{62849677-27FE-4544-8D8E-FBD8DA5F4034}" srcOrd="0" destOrd="0" presId="urn:microsoft.com/office/officeart/2005/8/layout/hierarchy1"/>
    <dgm:cxn modelId="{E3B1B07D-C397-48D2-B056-192164270562}" type="presParOf" srcId="{62849677-27FE-4544-8D8E-FBD8DA5F4034}" destId="{8E6F5DF4-CDC5-4868-BA6C-A126A68013C6}" srcOrd="0" destOrd="0" presId="urn:microsoft.com/office/officeart/2005/8/layout/hierarchy1"/>
    <dgm:cxn modelId="{6795875A-7FBD-4F13-9EA9-D4BCF44A711F}" type="presParOf" srcId="{8E6F5DF4-CDC5-4868-BA6C-A126A68013C6}" destId="{5E16F73C-65F6-4080-A765-269F1CC2AA30}" srcOrd="0" destOrd="0" presId="urn:microsoft.com/office/officeart/2005/8/layout/hierarchy1"/>
    <dgm:cxn modelId="{0A04D99A-B912-470B-BC88-63A23CA42B0B}" type="presParOf" srcId="{8E6F5DF4-CDC5-4868-BA6C-A126A68013C6}" destId="{4EBCD42B-2CA7-48FF-8823-363F9A3052BA}" srcOrd="1" destOrd="0" presId="urn:microsoft.com/office/officeart/2005/8/layout/hierarchy1"/>
    <dgm:cxn modelId="{B0A9B56A-C281-4352-9864-36BE32C0D28B}" type="presParOf" srcId="{62849677-27FE-4544-8D8E-FBD8DA5F4034}" destId="{CB457A03-2738-435F-8CBE-D4B7FC2CD127}" srcOrd="1" destOrd="0" presId="urn:microsoft.com/office/officeart/2005/8/layout/hierarchy1"/>
    <dgm:cxn modelId="{738309E9-C879-4613-8DAC-AF95B6B12AC7}" type="presParOf" srcId="{CB457A03-2738-435F-8CBE-D4B7FC2CD127}" destId="{594B3917-3DD3-4E55-AA06-88E8ADE945F9}" srcOrd="0" destOrd="0" presId="urn:microsoft.com/office/officeart/2005/8/layout/hierarchy1"/>
    <dgm:cxn modelId="{78DB2981-8AB4-4873-BD94-19238E853916}" type="presParOf" srcId="{CB457A03-2738-435F-8CBE-D4B7FC2CD127}" destId="{39F2EF06-71D8-4CCD-8909-5D2281A7E07F}" srcOrd="1" destOrd="0" presId="urn:microsoft.com/office/officeart/2005/8/layout/hierarchy1"/>
    <dgm:cxn modelId="{3884937C-92E0-4D9C-82C5-A0BD55C8A067}" type="presParOf" srcId="{39F2EF06-71D8-4CCD-8909-5D2281A7E07F}" destId="{9B721EA7-2A86-4BCF-990B-6462BCD82150}" srcOrd="0" destOrd="0" presId="urn:microsoft.com/office/officeart/2005/8/layout/hierarchy1"/>
    <dgm:cxn modelId="{B1DCAF19-D191-4EDD-84A0-3EBE21008E3E}" type="presParOf" srcId="{9B721EA7-2A86-4BCF-990B-6462BCD82150}" destId="{B5BB2924-418F-4FE4-B695-4752CFCB39A1}" srcOrd="0" destOrd="0" presId="urn:microsoft.com/office/officeart/2005/8/layout/hierarchy1"/>
    <dgm:cxn modelId="{1C2C79A1-D743-47C1-8192-7B2E2A286B40}" type="presParOf" srcId="{9B721EA7-2A86-4BCF-990B-6462BCD82150}" destId="{F5EFBF96-FCF2-45CF-A724-C9BF4FA25872}" srcOrd="1" destOrd="0" presId="urn:microsoft.com/office/officeart/2005/8/layout/hierarchy1"/>
    <dgm:cxn modelId="{156D90EE-C152-444A-9ACB-FC4560EC8B29}" type="presParOf" srcId="{39F2EF06-71D8-4CCD-8909-5D2281A7E07F}" destId="{29AADDB2-83B1-4149-8B58-D506C724A36D}" srcOrd="1" destOrd="0" presId="urn:microsoft.com/office/officeart/2005/8/layout/hierarchy1"/>
    <dgm:cxn modelId="{F001FFD2-D3B3-449D-86D8-769688DF1DD6}" type="presParOf" srcId="{29AADDB2-83B1-4149-8B58-D506C724A36D}" destId="{33EFCBD8-D26A-428E-A1D0-DE163A718E3C}" srcOrd="0" destOrd="0" presId="urn:microsoft.com/office/officeart/2005/8/layout/hierarchy1"/>
    <dgm:cxn modelId="{CE3D0DB2-57A6-49BF-8AD3-C3B32846DBC1}" type="presParOf" srcId="{29AADDB2-83B1-4149-8B58-D506C724A36D}" destId="{31E45F89-5E6A-4D6A-BCD6-C56DFF0057DF}" srcOrd="1" destOrd="0" presId="urn:microsoft.com/office/officeart/2005/8/layout/hierarchy1"/>
    <dgm:cxn modelId="{22F4E50B-E9A2-46F7-9C82-9EC758866ECB}" type="presParOf" srcId="{31E45F89-5E6A-4D6A-BCD6-C56DFF0057DF}" destId="{5A62A62F-6B73-443C-8A63-AF0C6CFCE910}" srcOrd="0" destOrd="0" presId="urn:microsoft.com/office/officeart/2005/8/layout/hierarchy1"/>
    <dgm:cxn modelId="{A0FC9A7F-4797-4140-B636-BA091209901F}" type="presParOf" srcId="{5A62A62F-6B73-443C-8A63-AF0C6CFCE910}" destId="{FEAB92D2-EC00-4662-A1A8-07E8CD5E6E72}" srcOrd="0" destOrd="0" presId="urn:microsoft.com/office/officeart/2005/8/layout/hierarchy1"/>
    <dgm:cxn modelId="{DD208A2B-C861-4BAA-AD9A-785C6748EA68}" type="presParOf" srcId="{5A62A62F-6B73-443C-8A63-AF0C6CFCE910}" destId="{46248D30-3721-4BDD-9657-2405287D111C}" srcOrd="1" destOrd="0" presId="urn:microsoft.com/office/officeart/2005/8/layout/hierarchy1"/>
    <dgm:cxn modelId="{000613D4-36B3-4B58-BAD8-910305633698}" type="presParOf" srcId="{31E45F89-5E6A-4D6A-BCD6-C56DFF0057DF}" destId="{7F2A2A02-96D8-434E-B2F3-D1CBF4B3712C}" srcOrd="1" destOrd="0" presId="urn:microsoft.com/office/officeart/2005/8/layout/hierarchy1"/>
    <dgm:cxn modelId="{D7ED3325-2D32-4221-B61A-2FC5528D3B09}" type="presParOf" srcId="{29AADDB2-83B1-4149-8B58-D506C724A36D}" destId="{F2E5AFA9-7847-4FA0-A61A-1127C2C87318}" srcOrd="2" destOrd="0" presId="urn:microsoft.com/office/officeart/2005/8/layout/hierarchy1"/>
    <dgm:cxn modelId="{5348DA00-BAD0-4150-9AC6-CD7E78C73D78}" type="presParOf" srcId="{29AADDB2-83B1-4149-8B58-D506C724A36D}" destId="{6EE96956-5CA4-4A29-9CA6-88BA145277AF}" srcOrd="3" destOrd="0" presId="urn:microsoft.com/office/officeart/2005/8/layout/hierarchy1"/>
    <dgm:cxn modelId="{028C07CA-AFF3-454F-9414-BA7433383F7C}" type="presParOf" srcId="{6EE96956-5CA4-4A29-9CA6-88BA145277AF}" destId="{DD5A6CF9-D205-4381-990C-27D8C1EEFAA6}" srcOrd="0" destOrd="0" presId="urn:microsoft.com/office/officeart/2005/8/layout/hierarchy1"/>
    <dgm:cxn modelId="{389FD050-0CF8-4E18-BCED-B5B9847022CB}" type="presParOf" srcId="{DD5A6CF9-D205-4381-990C-27D8C1EEFAA6}" destId="{0575D531-9A5D-447F-92DB-BB67C43BB4FC}" srcOrd="0" destOrd="0" presId="urn:microsoft.com/office/officeart/2005/8/layout/hierarchy1"/>
    <dgm:cxn modelId="{1128B40E-ED00-4AE6-9523-61CF38B79A7D}" type="presParOf" srcId="{DD5A6CF9-D205-4381-990C-27D8C1EEFAA6}" destId="{C9DA430A-7857-4909-8F8D-FC693C950BAA}" srcOrd="1" destOrd="0" presId="urn:microsoft.com/office/officeart/2005/8/layout/hierarchy1"/>
    <dgm:cxn modelId="{C7D0AAF6-5F0D-415A-9CC5-B8745A3380B1}" type="presParOf" srcId="{6EE96956-5CA4-4A29-9CA6-88BA145277AF}" destId="{65A68AF6-D7D9-4BB1-B450-ACAE18B8E4F9}" srcOrd="1" destOrd="0" presId="urn:microsoft.com/office/officeart/2005/8/layout/hierarchy1"/>
    <dgm:cxn modelId="{528010D6-6EFA-442C-A8F0-21AEABFAE328}" type="presParOf" srcId="{29AADDB2-83B1-4149-8B58-D506C724A36D}" destId="{D83CB163-01C8-45DA-B4F1-20A56CAAEC2A}" srcOrd="4" destOrd="0" presId="urn:microsoft.com/office/officeart/2005/8/layout/hierarchy1"/>
    <dgm:cxn modelId="{EFD8CDB0-4C91-4FCB-9C31-26BC678ADE23}" type="presParOf" srcId="{29AADDB2-83B1-4149-8B58-D506C724A36D}" destId="{2DBA562A-221C-444B-AD6E-9B96501ABBCA}" srcOrd="5" destOrd="0" presId="urn:microsoft.com/office/officeart/2005/8/layout/hierarchy1"/>
    <dgm:cxn modelId="{C907B478-012D-4B46-89CC-19A898B83147}" type="presParOf" srcId="{2DBA562A-221C-444B-AD6E-9B96501ABBCA}" destId="{B2FE7675-0045-47A4-AD98-396B74C4CB1F}" srcOrd="0" destOrd="0" presId="urn:microsoft.com/office/officeart/2005/8/layout/hierarchy1"/>
    <dgm:cxn modelId="{B18A76F2-BC34-43D3-92D8-F723C8258E4C}" type="presParOf" srcId="{B2FE7675-0045-47A4-AD98-396B74C4CB1F}" destId="{18715FB1-DD80-4A8E-BD0F-1E71F13A3EDF}" srcOrd="0" destOrd="0" presId="urn:microsoft.com/office/officeart/2005/8/layout/hierarchy1"/>
    <dgm:cxn modelId="{B2685FED-8216-4E3C-B336-2A95BD50BC29}" type="presParOf" srcId="{B2FE7675-0045-47A4-AD98-396B74C4CB1F}" destId="{A8668D0F-3EC8-4E21-A3AD-2761D55E9A8C}" srcOrd="1" destOrd="0" presId="urn:microsoft.com/office/officeart/2005/8/layout/hierarchy1"/>
    <dgm:cxn modelId="{11B9F885-21EC-4CA3-99A8-5B4F7E5849AE}" type="presParOf" srcId="{2DBA562A-221C-444B-AD6E-9B96501ABBCA}" destId="{7C93B029-B6A1-41EF-AF73-559DB2936CDF}" srcOrd="1" destOrd="0" presId="urn:microsoft.com/office/officeart/2005/8/layout/hierarchy1"/>
    <dgm:cxn modelId="{C6D49134-B1F6-47D4-A839-2E41F951AE5A}" type="presParOf" srcId="{CB457A03-2738-435F-8CBE-D4B7FC2CD127}" destId="{8BE8A136-3F92-437C-89D9-C4A01D9CC81E}" srcOrd="2" destOrd="0" presId="urn:microsoft.com/office/officeart/2005/8/layout/hierarchy1"/>
    <dgm:cxn modelId="{4EE1F414-0915-4733-ADD3-F51B411D7A84}" type="presParOf" srcId="{CB457A03-2738-435F-8CBE-D4B7FC2CD127}" destId="{86964345-F464-45F1-A307-E2D51855EF24}" srcOrd="3" destOrd="0" presId="urn:microsoft.com/office/officeart/2005/8/layout/hierarchy1"/>
    <dgm:cxn modelId="{4B37AACE-0F86-4D8B-9FFB-F55F48264D7F}" type="presParOf" srcId="{86964345-F464-45F1-A307-E2D51855EF24}" destId="{1D8D79C9-7E9C-4898-B7EB-91BD75B4A2C9}" srcOrd="0" destOrd="0" presId="urn:microsoft.com/office/officeart/2005/8/layout/hierarchy1"/>
    <dgm:cxn modelId="{7D43EA36-F9EF-4E91-8003-63638BE374CD}" type="presParOf" srcId="{1D8D79C9-7E9C-4898-B7EB-91BD75B4A2C9}" destId="{5C14214E-5A9B-42B0-904D-51E25E11CCA6}" srcOrd="0" destOrd="0" presId="urn:microsoft.com/office/officeart/2005/8/layout/hierarchy1"/>
    <dgm:cxn modelId="{68F46D32-EA0E-45F1-8AD9-A1DCC661CC6B}" type="presParOf" srcId="{1D8D79C9-7E9C-4898-B7EB-91BD75B4A2C9}" destId="{D77C89A8-2EE3-44EB-ACD4-CF035A5220CD}" srcOrd="1" destOrd="0" presId="urn:microsoft.com/office/officeart/2005/8/layout/hierarchy1"/>
    <dgm:cxn modelId="{9394782D-9CAE-431B-BB08-AB5B50DE9AD5}" type="presParOf" srcId="{86964345-F464-45F1-A307-E2D51855EF24}" destId="{E180E9EC-D931-4031-9C86-14675156604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1A3445-6D1E-46A5-8A13-581A619CD2C4}"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63666D18-BBF8-4556-BA18-78F854770A4D}">
      <dgm:prSet phldrT="[文本]" custT="1"/>
      <dgm:spPr>
        <a:solidFill>
          <a:schemeClr val="accent5">
            <a:lumMod val="60000"/>
            <a:lumOff val="40000"/>
          </a:schemeClr>
        </a:solidFill>
      </dgm:spPr>
      <dgm:t>
        <a:bodyPr/>
        <a:lstStyle/>
        <a:p>
          <a:r>
            <a:rPr lang="zh-CN" altLang="en-US" sz="3600" b="1" dirty="0" smtClean="0">
              <a:solidFill>
                <a:schemeClr val="tx1"/>
              </a:solidFill>
            </a:rPr>
            <a:t>数学所</a:t>
          </a:r>
          <a:endParaRPr lang="en-GB" sz="3600" b="1" dirty="0">
            <a:solidFill>
              <a:schemeClr val="tx1"/>
            </a:solidFill>
          </a:endParaRPr>
        </a:p>
      </dgm:t>
    </dgm:pt>
    <dgm:pt modelId="{9E6430F0-B310-4EFA-A7B6-C894E163A7ED}" type="parTrans" cxnId="{9200366F-EC3C-4061-A213-371B094E0DD9}">
      <dgm:prSet/>
      <dgm:spPr/>
      <dgm:t>
        <a:bodyPr/>
        <a:lstStyle/>
        <a:p>
          <a:endParaRPr lang="en-GB"/>
        </a:p>
      </dgm:t>
    </dgm:pt>
    <dgm:pt modelId="{1C265051-4396-4121-A551-A8206CCA466C}" type="sibTrans" cxnId="{9200366F-EC3C-4061-A213-371B094E0DD9}">
      <dgm:prSet/>
      <dgm:spPr/>
      <dgm:t>
        <a:bodyPr/>
        <a:lstStyle/>
        <a:p>
          <a:endParaRPr lang="en-GB"/>
        </a:p>
      </dgm:t>
    </dgm:pt>
    <dgm:pt modelId="{CE8C5D6F-9305-43A1-9791-746E68E3981B}">
      <dgm:prSet phldrT="[文本]" custT="1"/>
      <dgm:spPr>
        <a:solidFill>
          <a:schemeClr val="bg2"/>
        </a:solidFill>
      </dgm:spPr>
      <dgm:t>
        <a:bodyPr/>
        <a:lstStyle/>
        <a:p>
          <a:r>
            <a:rPr lang="zh-CN" altLang="en-US" sz="3200" b="1" dirty="0" smtClean="0">
              <a:solidFill>
                <a:schemeClr val="tx1"/>
              </a:solidFill>
            </a:rPr>
            <a:t>统计系</a:t>
          </a:r>
          <a:endParaRPr lang="en-GB" sz="3200" b="1" dirty="0">
            <a:solidFill>
              <a:schemeClr val="tx1"/>
            </a:solidFill>
          </a:endParaRPr>
        </a:p>
      </dgm:t>
    </dgm:pt>
    <dgm:pt modelId="{BE1610D5-B4AF-41F6-850D-38DB7B95247A}" type="parTrans" cxnId="{14D5BFDF-7692-4945-80DF-02A89CEC7C75}">
      <dgm:prSet/>
      <dgm:spPr/>
      <dgm:t>
        <a:bodyPr/>
        <a:lstStyle/>
        <a:p>
          <a:endParaRPr lang="en-GB"/>
        </a:p>
      </dgm:t>
    </dgm:pt>
    <dgm:pt modelId="{842E09D8-90D6-4C90-8B66-91B2A1EE7D88}" type="sibTrans" cxnId="{14D5BFDF-7692-4945-80DF-02A89CEC7C75}">
      <dgm:prSet/>
      <dgm:spPr/>
      <dgm:t>
        <a:bodyPr/>
        <a:lstStyle/>
        <a:p>
          <a:endParaRPr lang="en-GB"/>
        </a:p>
      </dgm:t>
    </dgm:pt>
    <dgm:pt modelId="{A264B67D-3483-4A54-BE37-D5FAE58688CE}">
      <dgm:prSet phldrT="[文本]" custT="1"/>
      <dgm:spPr>
        <a:solidFill>
          <a:schemeClr val="bg2"/>
        </a:solidFill>
      </dgm:spPr>
      <dgm:t>
        <a:bodyPr/>
        <a:lstStyle/>
        <a:p>
          <a:r>
            <a:rPr lang="zh-CN" altLang="en-US" sz="3200" b="1" dirty="0" smtClean="0">
              <a:solidFill>
                <a:schemeClr val="tx1"/>
              </a:solidFill>
            </a:rPr>
            <a:t>计算科学系</a:t>
          </a:r>
          <a:endParaRPr lang="en-GB" sz="3200" b="1" dirty="0">
            <a:solidFill>
              <a:schemeClr val="tx1"/>
            </a:solidFill>
          </a:endParaRPr>
        </a:p>
      </dgm:t>
    </dgm:pt>
    <dgm:pt modelId="{9402F6A8-6130-4E36-A454-694C038F6B84}" type="sibTrans" cxnId="{357CD47C-02BF-4EBF-8F71-FEE72B4E2B43}">
      <dgm:prSet/>
      <dgm:spPr/>
      <dgm:t>
        <a:bodyPr/>
        <a:lstStyle/>
        <a:p>
          <a:endParaRPr lang="en-GB"/>
        </a:p>
      </dgm:t>
    </dgm:pt>
    <dgm:pt modelId="{7C27CCA0-C8D5-4B33-A6C4-9F8D48767C8E}" type="parTrans" cxnId="{357CD47C-02BF-4EBF-8F71-FEE72B4E2B43}">
      <dgm:prSet/>
      <dgm:spPr/>
      <dgm:t>
        <a:bodyPr/>
        <a:lstStyle/>
        <a:p>
          <a:endParaRPr lang="en-GB"/>
        </a:p>
      </dgm:t>
    </dgm:pt>
    <dgm:pt modelId="{23118CBD-FE4B-4275-9A03-16308B0C258B}" type="pres">
      <dgm:prSet presAssocID="{781A3445-6D1E-46A5-8A13-581A619CD2C4}" presName="hierChild1" presStyleCnt="0">
        <dgm:presLayoutVars>
          <dgm:orgChart val="1"/>
          <dgm:chPref val="1"/>
          <dgm:dir/>
          <dgm:animOne val="branch"/>
          <dgm:animLvl val="lvl"/>
          <dgm:resizeHandles/>
        </dgm:presLayoutVars>
      </dgm:prSet>
      <dgm:spPr/>
      <dgm:t>
        <a:bodyPr/>
        <a:lstStyle/>
        <a:p>
          <a:endParaRPr lang="en-GB"/>
        </a:p>
      </dgm:t>
    </dgm:pt>
    <dgm:pt modelId="{0D38F0D6-492C-42D5-A748-582E3367EF9A}" type="pres">
      <dgm:prSet presAssocID="{63666D18-BBF8-4556-BA18-78F854770A4D}" presName="hierRoot1" presStyleCnt="0">
        <dgm:presLayoutVars>
          <dgm:hierBranch val="init"/>
        </dgm:presLayoutVars>
      </dgm:prSet>
      <dgm:spPr/>
    </dgm:pt>
    <dgm:pt modelId="{EFEBBB31-1151-4B08-8BCB-FA7B35AFE93C}" type="pres">
      <dgm:prSet presAssocID="{63666D18-BBF8-4556-BA18-78F854770A4D}" presName="rootComposite1" presStyleCnt="0"/>
      <dgm:spPr/>
    </dgm:pt>
    <dgm:pt modelId="{A7C95D37-126A-422B-8329-BA5A517522F0}" type="pres">
      <dgm:prSet presAssocID="{63666D18-BBF8-4556-BA18-78F854770A4D}" presName="rootText1" presStyleLbl="node0" presStyleIdx="0" presStyleCnt="1" custScaleX="79777" custScaleY="83519">
        <dgm:presLayoutVars>
          <dgm:chPref val="3"/>
        </dgm:presLayoutVars>
      </dgm:prSet>
      <dgm:spPr/>
      <dgm:t>
        <a:bodyPr/>
        <a:lstStyle/>
        <a:p>
          <a:endParaRPr lang="en-GB"/>
        </a:p>
      </dgm:t>
    </dgm:pt>
    <dgm:pt modelId="{700C788F-5FAC-4061-A1FB-0948C4476744}" type="pres">
      <dgm:prSet presAssocID="{63666D18-BBF8-4556-BA18-78F854770A4D}" presName="rootConnector1" presStyleLbl="node1" presStyleIdx="0" presStyleCnt="0"/>
      <dgm:spPr/>
      <dgm:t>
        <a:bodyPr/>
        <a:lstStyle/>
        <a:p>
          <a:endParaRPr lang="en-GB"/>
        </a:p>
      </dgm:t>
    </dgm:pt>
    <dgm:pt modelId="{39780F98-09B3-416E-8A63-CE4F155C5E54}" type="pres">
      <dgm:prSet presAssocID="{63666D18-BBF8-4556-BA18-78F854770A4D}" presName="hierChild2" presStyleCnt="0"/>
      <dgm:spPr/>
    </dgm:pt>
    <dgm:pt modelId="{15C68AC5-234B-42DD-81DD-DCF8AFC44EFF}" type="pres">
      <dgm:prSet presAssocID="{BE1610D5-B4AF-41F6-850D-38DB7B95247A}" presName="Name37" presStyleLbl="parChTrans1D2" presStyleIdx="0" presStyleCnt="2"/>
      <dgm:spPr/>
      <dgm:t>
        <a:bodyPr/>
        <a:lstStyle/>
        <a:p>
          <a:endParaRPr lang="en-GB"/>
        </a:p>
      </dgm:t>
    </dgm:pt>
    <dgm:pt modelId="{B01DF9BD-7B4E-4912-9B94-AA6DE3889329}" type="pres">
      <dgm:prSet presAssocID="{CE8C5D6F-9305-43A1-9791-746E68E3981B}" presName="hierRoot2" presStyleCnt="0">
        <dgm:presLayoutVars>
          <dgm:hierBranch val="init"/>
        </dgm:presLayoutVars>
      </dgm:prSet>
      <dgm:spPr/>
    </dgm:pt>
    <dgm:pt modelId="{151469FC-9BC9-4B37-8253-534AD1956938}" type="pres">
      <dgm:prSet presAssocID="{CE8C5D6F-9305-43A1-9791-746E68E3981B}" presName="rootComposite" presStyleCnt="0"/>
      <dgm:spPr/>
    </dgm:pt>
    <dgm:pt modelId="{C874F171-C79D-428D-9F13-C1A621C1A5F8}" type="pres">
      <dgm:prSet presAssocID="{CE8C5D6F-9305-43A1-9791-746E68E3981B}" presName="rootText" presStyleLbl="node2" presStyleIdx="0" presStyleCnt="2" custScaleX="65381" custScaleY="65384">
        <dgm:presLayoutVars>
          <dgm:chPref val="3"/>
        </dgm:presLayoutVars>
      </dgm:prSet>
      <dgm:spPr/>
      <dgm:t>
        <a:bodyPr/>
        <a:lstStyle/>
        <a:p>
          <a:endParaRPr lang="en-GB"/>
        </a:p>
      </dgm:t>
    </dgm:pt>
    <dgm:pt modelId="{46A689D1-739C-4A49-B885-C9C783628991}" type="pres">
      <dgm:prSet presAssocID="{CE8C5D6F-9305-43A1-9791-746E68E3981B}" presName="rootConnector" presStyleLbl="node2" presStyleIdx="0" presStyleCnt="2"/>
      <dgm:spPr/>
      <dgm:t>
        <a:bodyPr/>
        <a:lstStyle/>
        <a:p>
          <a:endParaRPr lang="en-GB"/>
        </a:p>
      </dgm:t>
    </dgm:pt>
    <dgm:pt modelId="{8E24C302-D3FD-490B-A9C9-DAA62430C888}" type="pres">
      <dgm:prSet presAssocID="{CE8C5D6F-9305-43A1-9791-746E68E3981B}" presName="hierChild4" presStyleCnt="0"/>
      <dgm:spPr/>
    </dgm:pt>
    <dgm:pt modelId="{047D9943-4FB9-48EB-8583-4B5E614FB4BF}" type="pres">
      <dgm:prSet presAssocID="{CE8C5D6F-9305-43A1-9791-746E68E3981B}" presName="hierChild5" presStyleCnt="0"/>
      <dgm:spPr/>
    </dgm:pt>
    <dgm:pt modelId="{D2194326-7AD8-481B-9017-9F244CD082F7}" type="pres">
      <dgm:prSet presAssocID="{7C27CCA0-C8D5-4B33-A6C4-9F8D48767C8E}" presName="Name37" presStyleLbl="parChTrans1D2" presStyleIdx="1" presStyleCnt="2"/>
      <dgm:spPr/>
      <dgm:t>
        <a:bodyPr/>
        <a:lstStyle/>
        <a:p>
          <a:endParaRPr lang="en-GB"/>
        </a:p>
      </dgm:t>
    </dgm:pt>
    <dgm:pt modelId="{08C8599A-959E-4175-A76D-A9A2A3306C67}" type="pres">
      <dgm:prSet presAssocID="{A264B67D-3483-4A54-BE37-D5FAE58688CE}" presName="hierRoot2" presStyleCnt="0">
        <dgm:presLayoutVars>
          <dgm:hierBranch val="init"/>
        </dgm:presLayoutVars>
      </dgm:prSet>
      <dgm:spPr/>
    </dgm:pt>
    <dgm:pt modelId="{BD0D89C1-6203-4924-A4FA-06E61694D429}" type="pres">
      <dgm:prSet presAssocID="{A264B67D-3483-4A54-BE37-D5FAE58688CE}" presName="rootComposite" presStyleCnt="0"/>
      <dgm:spPr/>
    </dgm:pt>
    <dgm:pt modelId="{66652BE0-8D0B-4182-B58A-DD8F52BA1618}" type="pres">
      <dgm:prSet presAssocID="{A264B67D-3483-4A54-BE37-D5FAE58688CE}" presName="rootText" presStyleLbl="node2" presStyleIdx="1" presStyleCnt="2" custScaleX="67361" custScaleY="65267">
        <dgm:presLayoutVars>
          <dgm:chPref val="3"/>
        </dgm:presLayoutVars>
      </dgm:prSet>
      <dgm:spPr/>
      <dgm:t>
        <a:bodyPr/>
        <a:lstStyle/>
        <a:p>
          <a:endParaRPr lang="en-GB"/>
        </a:p>
      </dgm:t>
    </dgm:pt>
    <dgm:pt modelId="{16A081ED-A9BF-44A9-BE11-1110B284DB78}" type="pres">
      <dgm:prSet presAssocID="{A264B67D-3483-4A54-BE37-D5FAE58688CE}" presName="rootConnector" presStyleLbl="node2" presStyleIdx="1" presStyleCnt="2"/>
      <dgm:spPr/>
      <dgm:t>
        <a:bodyPr/>
        <a:lstStyle/>
        <a:p>
          <a:endParaRPr lang="en-GB"/>
        </a:p>
      </dgm:t>
    </dgm:pt>
    <dgm:pt modelId="{520553C5-7282-4687-874A-98D654B0C98A}" type="pres">
      <dgm:prSet presAssocID="{A264B67D-3483-4A54-BE37-D5FAE58688CE}" presName="hierChild4" presStyleCnt="0"/>
      <dgm:spPr/>
    </dgm:pt>
    <dgm:pt modelId="{21679875-8000-4826-991F-3EEDD9D545DA}" type="pres">
      <dgm:prSet presAssocID="{A264B67D-3483-4A54-BE37-D5FAE58688CE}" presName="hierChild5" presStyleCnt="0"/>
      <dgm:spPr/>
    </dgm:pt>
    <dgm:pt modelId="{6C223508-C21E-49B6-8988-5C10510D0F16}" type="pres">
      <dgm:prSet presAssocID="{63666D18-BBF8-4556-BA18-78F854770A4D}" presName="hierChild3" presStyleCnt="0"/>
      <dgm:spPr/>
    </dgm:pt>
  </dgm:ptLst>
  <dgm:cxnLst>
    <dgm:cxn modelId="{641119B5-B04A-4D30-91DE-CF2FEEEF51AE}" type="presOf" srcId="{63666D18-BBF8-4556-BA18-78F854770A4D}" destId="{700C788F-5FAC-4061-A1FB-0948C4476744}" srcOrd="1" destOrd="0" presId="urn:microsoft.com/office/officeart/2005/8/layout/orgChart1"/>
    <dgm:cxn modelId="{175E9F58-F084-40B1-B1CC-3939B538B860}" type="presOf" srcId="{BE1610D5-B4AF-41F6-850D-38DB7B95247A}" destId="{15C68AC5-234B-42DD-81DD-DCF8AFC44EFF}" srcOrd="0" destOrd="0" presId="urn:microsoft.com/office/officeart/2005/8/layout/orgChart1"/>
    <dgm:cxn modelId="{393448E8-8314-46D9-95BB-3C209E93BD9A}" type="presOf" srcId="{7C27CCA0-C8D5-4B33-A6C4-9F8D48767C8E}" destId="{D2194326-7AD8-481B-9017-9F244CD082F7}" srcOrd="0" destOrd="0" presId="urn:microsoft.com/office/officeart/2005/8/layout/orgChart1"/>
    <dgm:cxn modelId="{14D5BFDF-7692-4945-80DF-02A89CEC7C75}" srcId="{63666D18-BBF8-4556-BA18-78F854770A4D}" destId="{CE8C5D6F-9305-43A1-9791-746E68E3981B}" srcOrd="0" destOrd="0" parTransId="{BE1610D5-B4AF-41F6-850D-38DB7B95247A}" sibTransId="{842E09D8-90D6-4C90-8B66-91B2A1EE7D88}"/>
    <dgm:cxn modelId="{ACF71339-6EF6-4178-AE34-67574B407B47}" type="presOf" srcId="{CE8C5D6F-9305-43A1-9791-746E68E3981B}" destId="{C874F171-C79D-428D-9F13-C1A621C1A5F8}" srcOrd="0" destOrd="0" presId="urn:microsoft.com/office/officeart/2005/8/layout/orgChart1"/>
    <dgm:cxn modelId="{DDD6B80D-5D43-4B33-A6AF-E3B913F65205}" type="presOf" srcId="{63666D18-BBF8-4556-BA18-78F854770A4D}" destId="{A7C95D37-126A-422B-8329-BA5A517522F0}" srcOrd="0" destOrd="0" presId="urn:microsoft.com/office/officeart/2005/8/layout/orgChart1"/>
    <dgm:cxn modelId="{1474BF67-DD4E-4297-91EA-E27BB68A7538}" type="presOf" srcId="{CE8C5D6F-9305-43A1-9791-746E68E3981B}" destId="{46A689D1-739C-4A49-B885-C9C783628991}" srcOrd="1" destOrd="0" presId="urn:microsoft.com/office/officeart/2005/8/layout/orgChart1"/>
    <dgm:cxn modelId="{234B6E36-4157-479D-AA36-5691B14A2626}" type="presOf" srcId="{A264B67D-3483-4A54-BE37-D5FAE58688CE}" destId="{66652BE0-8D0B-4182-B58A-DD8F52BA1618}" srcOrd="0" destOrd="0" presId="urn:microsoft.com/office/officeart/2005/8/layout/orgChart1"/>
    <dgm:cxn modelId="{357CD47C-02BF-4EBF-8F71-FEE72B4E2B43}" srcId="{63666D18-BBF8-4556-BA18-78F854770A4D}" destId="{A264B67D-3483-4A54-BE37-D5FAE58688CE}" srcOrd="1" destOrd="0" parTransId="{7C27CCA0-C8D5-4B33-A6C4-9F8D48767C8E}" sibTransId="{9402F6A8-6130-4E36-A454-694C038F6B84}"/>
    <dgm:cxn modelId="{22EF80F8-6DBA-412D-B74D-D0D3BDAC56D0}" type="presOf" srcId="{781A3445-6D1E-46A5-8A13-581A619CD2C4}" destId="{23118CBD-FE4B-4275-9A03-16308B0C258B}" srcOrd="0" destOrd="0" presId="urn:microsoft.com/office/officeart/2005/8/layout/orgChart1"/>
    <dgm:cxn modelId="{4D89A358-5256-428E-A793-F9D60CF0680E}" type="presOf" srcId="{A264B67D-3483-4A54-BE37-D5FAE58688CE}" destId="{16A081ED-A9BF-44A9-BE11-1110B284DB78}" srcOrd="1" destOrd="0" presId="urn:microsoft.com/office/officeart/2005/8/layout/orgChart1"/>
    <dgm:cxn modelId="{9200366F-EC3C-4061-A213-371B094E0DD9}" srcId="{781A3445-6D1E-46A5-8A13-581A619CD2C4}" destId="{63666D18-BBF8-4556-BA18-78F854770A4D}" srcOrd="0" destOrd="0" parTransId="{9E6430F0-B310-4EFA-A7B6-C894E163A7ED}" sibTransId="{1C265051-4396-4121-A551-A8206CCA466C}"/>
    <dgm:cxn modelId="{8EBA2FF0-EDBD-46BD-A18D-DE86EE3EB5CD}" type="presParOf" srcId="{23118CBD-FE4B-4275-9A03-16308B0C258B}" destId="{0D38F0D6-492C-42D5-A748-582E3367EF9A}" srcOrd="0" destOrd="0" presId="urn:microsoft.com/office/officeart/2005/8/layout/orgChart1"/>
    <dgm:cxn modelId="{D60D2E0E-B949-46E9-8563-7E277F5EAE4C}" type="presParOf" srcId="{0D38F0D6-492C-42D5-A748-582E3367EF9A}" destId="{EFEBBB31-1151-4B08-8BCB-FA7B35AFE93C}" srcOrd="0" destOrd="0" presId="urn:microsoft.com/office/officeart/2005/8/layout/orgChart1"/>
    <dgm:cxn modelId="{E41AEBB7-D839-492C-A0F9-F5073A7D8163}" type="presParOf" srcId="{EFEBBB31-1151-4B08-8BCB-FA7B35AFE93C}" destId="{A7C95D37-126A-422B-8329-BA5A517522F0}" srcOrd="0" destOrd="0" presId="urn:microsoft.com/office/officeart/2005/8/layout/orgChart1"/>
    <dgm:cxn modelId="{421EB7B4-19B7-4B6C-9F6C-9221850AEEFC}" type="presParOf" srcId="{EFEBBB31-1151-4B08-8BCB-FA7B35AFE93C}" destId="{700C788F-5FAC-4061-A1FB-0948C4476744}" srcOrd="1" destOrd="0" presId="urn:microsoft.com/office/officeart/2005/8/layout/orgChart1"/>
    <dgm:cxn modelId="{D55A6B73-8F46-4E32-86C5-355048AE7683}" type="presParOf" srcId="{0D38F0D6-492C-42D5-A748-582E3367EF9A}" destId="{39780F98-09B3-416E-8A63-CE4F155C5E54}" srcOrd="1" destOrd="0" presId="urn:microsoft.com/office/officeart/2005/8/layout/orgChart1"/>
    <dgm:cxn modelId="{46609108-21FA-4551-81AB-A29387F9E2B6}" type="presParOf" srcId="{39780F98-09B3-416E-8A63-CE4F155C5E54}" destId="{15C68AC5-234B-42DD-81DD-DCF8AFC44EFF}" srcOrd="0" destOrd="0" presId="urn:microsoft.com/office/officeart/2005/8/layout/orgChart1"/>
    <dgm:cxn modelId="{16028F30-9C79-4D35-B688-4D4B430ABBE8}" type="presParOf" srcId="{39780F98-09B3-416E-8A63-CE4F155C5E54}" destId="{B01DF9BD-7B4E-4912-9B94-AA6DE3889329}" srcOrd="1" destOrd="0" presId="urn:microsoft.com/office/officeart/2005/8/layout/orgChart1"/>
    <dgm:cxn modelId="{33940299-9640-43DA-A705-882762D95A7E}" type="presParOf" srcId="{B01DF9BD-7B4E-4912-9B94-AA6DE3889329}" destId="{151469FC-9BC9-4B37-8253-534AD1956938}" srcOrd="0" destOrd="0" presId="urn:microsoft.com/office/officeart/2005/8/layout/orgChart1"/>
    <dgm:cxn modelId="{AC5B4B47-47CC-4E3B-AEFB-B49639C3914B}" type="presParOf" srcId="{151469FC-9BC9-4B37-8253-534AD1956938}" destId="{C874F171-C79D-428D-9F13-C1A621C1A5F8}" srcOrd="0" destOrd="0" presId="urn:microsoft.com/office/officeart/2005/8/layout/orgChart1"/>
    <dgm:cxn modelId="{E02D6613-6385-48C8-932E-76DEB0BE2F0E}" type="presParOf" srcId="{151469FC-9BC9-4B37-8253-534AD1956938}" destId="{46A689D1-739C-4A49-B885-C9C783628991}" srcOrd="1" destOrd="0" presId="urn:microsoft.com/office/officeart/2005/8/layout/orgChart1"/>
    <dgm:cxn modelId="{3041270D-B035-40A5-AC80-0A6E04C3F449}" type="presParOf" srcId="{B01DF9BD-7B4E-4912-9B94-AA6DE3889329}" destId="{8E24C302-D3FD-490B-A9C9-DAA62430C888}" srcOrd="1" destOrd="0" presId="urn:microsoft.com/office/officeart/2005/8/layout/orgChart1"/>
    <dgm:cxn modelId="{183BF22B-078A-4C84-AC3C-20764D5E5022}" type="presParOf" srcId="{B01DF9BD-7B4E-4912-9B94-AA6DE3889329}" destId="{047D9943-4FB9-48EB-8583-4B5E614FB4BF}" srcOrd="2" destOrd="0" presId="urn:microsoft.com/office/officeart/2005/8/layout/orgChart1"/>
    <dgm:cxn modelId="{585651CF-61D3-4515-8039-6BD347857EAB}" type="presParOf" srcId="{39780F98-09B3-416E-8A63-CE4F155C5E54}" destId="{D2194326-7AD8-481B-9017-9F244CD082F7}" srcOrd="2" destOrd="0" presId="urn:microsoft.com/office/officeart/2005/8/layout/orgChart1"/>
    <dgm:cxn modelId="{CE27EFC4-21B7-44A6-A067-780151E43B45}" type="presParOf" srcId="{39780F98-09B3-416E-8A63-CE4F155C5E54}" destId="{08C8599A-959E-4175-A76D-A9A2A3306C67}" srcOrd="3" destOrd="0" presId="urn:microsoft.com/office/officeart/2005/8/layout/orgChart1"/>
    <dgm:cxn modelId="{B81B50E2-1D94-43DD-A914-9D9F39C9057D}" type="presParOf" srcId="{08C8599A-959E-4175-A76D-A9A2A3306C67}" destId="{BD0D89C1-6203-4924-A4FA-06E61694D429}" srcOrd="0" destOrd="0" presId="urn:microsoft.com/office/officeart/2005/8/layout/orgChart1"/>
    <dgm:cxn modelId="{94CE5CD5-93B4-48A9-8950-0534305DBC64}" type="presParOf" srcId="{BD0D89C1-6203-4924-A4FA-06E61694D429}" destId="{66652BE0-8D0B-4182-B58A-DD8F52BA1618}" srcOrd="0" destOrd="0" presId="urn:microsoft.com/office/officeart/2005/8/layout/orgChart1"/>
    <dgm:cxn modelId="{1DB8499B-DFCD-4379-B0C5-FDE9EF4AD7C0}" type="presParOf" srcId="{BD0D89C1-6203-4924-A4FA-06E61694D429}" destId="{16A081ED-A9BF-44A9-BE11-1110B284DB78}" srcOrd="1" destOrd="0" presId="urn:microsoft.com/office/officeart/2005/8/layout/orgChart1"/>
    <dgm:cxn modelId="{A272124D-A6DA-48A7-B27E-5A05C486375A}" type="presParOf" srcId="{08C8599A-959E-4175-A76D-A9A2A3306C67}" destId="{520553C5-7282-4687-874A-98D654B0C98A}" srcOrd="1" destOrd="0" presId="urn:microsoft.com/office/officeart/2005/8/layout/orgChart1"/>
    <dgm:cxn modelId="{EFF2EB5F-46F8-4F48-80C0-5FC4B3D985A7}" type="presParOf" srcId="{08C8599A-959E-4175-A76D-A9A2A3306C67}" destId="{21679875-8000-4826-991F-3EEDD9D545DA}" srcOrd="2" destOrd="0" presId="urn:microsoft.com/office/officeart/2005/8/layout/orgChart1"/>
    <dgm:cxn modelId="{689B199C-63C9-4B62-AE3A-CFC35D66B15A}" type="presParOf" srcId="{0D38F0D6-492C-42D5-A748-582E3367EF9A}" destId="{6C223508-C21E-49B6-8988-5C10510D0F16}"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E30531-974E-4C85-B167-D6BA8DA499C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ACC3C1B4-32B1-4D06-B44A-75F12615EA6F}">
      <dgm:prSet phldrT="[文本]" custT="1"/>
      <dgm:spPr>
        <a:solidFill>
          <a:schemeClr val="accent1">
            <a:lumMod val="20000"/>
            <a:lumOff val="80000"/>
          </a:schemeClr>
        </a:solidFill>
      </dgm:spPr>
      <dgm:t>
        <a:bodyPr/>
        <a:lstStyle/>
        <a:p>
          <a:r>
            <a:rPr lang="zh-CN" altLang="en-US" sz="3200" b="1" dirty="0" smtClean="0">
              <a:solidFill>
                <a:schemeClr val="tx1"/>
              </a:solidFill>
              <a:latin typeface="+mj-ea"/>
              <a:ea typeface="+mj-ea"/>
            </a:rPr>
            <a:t>工程和物理所</a:t>
          </a:r>
          <a:endParaRPr lang="en-GB" sz="3200" b="1" dirty="0">
            <a:solidFill>
              <a:schemeClr val="tx1"/>
            </a:solidFill>
            <a:latin typeface="+mj-ea"/>
            <a:ea typeface="+mj-ea"/>
          </a:endParaRPr>
        </a:p>
      </dgm:t>
    </dgm:pt>
    <dgm:pt modelId="{1A35000A-F130-4A1C-A30E-4AEC1D4AEA22}" type="parTrans" cxnId="{0A1A933E-0133-4D86-87FD-25E27B6696D8}">
      <dgm:prSet/>
      <dgm:spPr/>
      <dgm:t>
        <a:bodyPr/>
        <a:lstStyle/>
        <a:p>
          <a:endParaRPr lang="en-GB"/>
        </a:p>
      </dgm:t>
    </dgm:pt>
    <dgm:pt modelId="{6706FA16-D4C9-43D9-A5C3-0DF810B26D94}" type="sibTrans" cxnId="{0A1A933E-0133-4D86-87FD-25E27B6696D8}">
      <dgm:prSet/>
      <dgm:spPr/>
      <dgm:t>
        <a:bodyPr/>
        <a:lstStyle/>
        <a:p>
          <a:endParaRPr lang="en-GB"/>
        </a:p>
      </dgm:t>
    </dgm:pt>
    <dgm:pt modelId="{AF738995-D4CE-4816-AAB3-51CEC7E8CB5F}">
      <dgm:prSet phldrT="[文本]" custT="1"/>
      <dgm:spPr>
        <a:solidFill>
          <a:schemeClr val="accent1">
            <a:lumMod val="20000"/>
            <a:lumOff val="80000"/>
          </a:schemeClr>
        </a:solidFill>
      </dgm:spPr>
      <dgm:t>
        <a:bodyPr/>
        <a:lstStyle/>
        <a:p>
          <a:r>
            <a:rPr lang="zh-CN" altLang="en-US" sz="3200" b="1" dirty="0" smtClean="0">
              <a:solidFill>
                <a:schemeClr val="tx1"/>
              </a:solidFill>
              <a:latin typeface="+mj-ea"/>
              <a:ea typeface="+mj-ea"/>
            </a:rPr>
            <a:t>数学学院</a:t>
          </a:r>
          <a:endParaRPr lang="en-GB" sz="3200" b="1" dirty="0">
            <a:solidFill>
              <a:schemeClr val="tx1"/>
            </a:solidFill>
            <a:latin typeface="+mj-ea"/>
            <a:ea typeface="+mj-ea"/>
          </a:endParaRPr>
        </a:p>
      </dgm:t>
    </dgm:pt>
    <dgm:pt modelId="{FDCE1652-10F9-4D64-A026-4D809BB8287A}" type="parTrans" cxnId="{32FD1E52-4AF6-41DD-99E8-C5240F3E0B58}">
      <dgm:prSet/>
      <dgm:spPr/>
      <dgm:t>
        <a:bodyPr/>
        <a:lstStyle/>
        <a:p>
          <a:endParaRPr lang="en-GB"/>
        </a:p>
      </dgm:t>
    </dgm:pt>
    <dgm:pt modelId="{61D9374C-C948-434D-ADC0-EA4046596460}" type="sibTrans" cxnId="{32FD1E52-4AF6-41DD-99E8-C5240F3E0B58}">
      <dgm:prSet/>
      <dgm:spPr/>
      <dgm:t>
        <a:bodyPr/>
        <a:lstStyle/>
        <a:p>
          <a:endParaRPr lang="en-GB"/>
        </a:p>
      </dgm:t>
    </dgm:pt>
    <dgm:pt modelId="{FAD76A61-8F9C-45A9-B2EE-6CEAB3947D7D}" type="pres">
      <dgm:prSet presAssocID="{90E30531-974E-4C85-B167-D6BA8DA499CC}" presName="hierChild1" presStyleCnt="0">
        <dgm:presLayoutVars>
          <dgm:orgChart val="1"/>
          <dgm:chPref val="1"/>
          <dgm:dir/>
          <dgm:animOne val="branch"/>
          <dgm:animLvl val="lvl"/>
          <dgm:resizeHandles/>
        </dgm:presLayoutVars>
      </dgm:prSet>
      <dgm:spPr/>
      <dgm:t>
        <a:bodyPr/>
        <a:lstStyle/>
        <a:p>
          <a:endParaRPr lang="en-GB"/>
        </a:p>
      </dgm:t>
    </dgm:pt>
    <dgm:pt modelId="{B0C3AF0A-B196-4A14-A8E6-8597264B5411}" type="pres">
      <dgm:prSet presAssocID="{ACC3C1B4-32B1-4D06-B44A-75F12615EA6F}" presName="hierRoot1" presStyleCnt="0">
        <dgm:presLayoutVars>
          <dgm:hierBranch val="init"/>
        </dgm:presLayoutVars>
      </dgm:prSet>
      <dgm:spPr/>
    </dgm:pt>
    <dgm:pt modelId="{ABF62A66-CFE5-401C-8C34-CE8CD0E40835}" type="pres">
      <dgm:prSet presAssocID="{ACC3C1B4-32B1-4D06-B44A-75F12615EA6F}" presName="rootComposite1" presStyleCnt="0"/>
      <dgm:spPr/>
    </dgm:pt>
    <dgm:pt modelId="{95ACD2BE-1F94-479E-95ED-F64F02C0D3FF}" type="pres">
      <dgm:prSet presAssocID="{ACC3C1B4-32B1-4D06-B44A-75F12615EA6F}" presName="rootText1" presStyleLbl="node0" presStyleIdx="0" presStyleCnt="1">
        <dgm:presLayoutVars>
          <dgm:chPref val="3"/>
        </dgm:presLayoutVars>
      </dgm:prSet>
      <dgm:spPr/>
      <dgm:t>
        <a:bodyPr/>
        <a:lstStyle/>
        <a:p>
          <a:endParaRPr lang="en-GB"/>
        </a:p>
      </dgm:t>
    </dgm:pt>
    <dgm:pt modelId="{EDDEF7D7-CF03-4FC3-9F1A-C77630648E44}" type="pres">
      <dgm:prSet presAssocID="{ACC3C1B4-32B1-4D06-B44A-75F12615EA6F}" presName="rootConnector1" presStyleLbl="node1" presStyleIdx="0" presStyleCnt="0"/>
      <dgm:spPr/>
      <dgm:t>
        <a:bodyPr/>
        <a:lstStyle/>
        <a:p>
          <a:endParaRPr lang="en-GB"/>
        </a:p>
      </dgm:t>
    </dgm:pt>
    <dgm:pt modelId="{4BCEF775-7EF4-42C4-AF3C-1278A02B0FA0}" type="pres">
      <dgm:prSet presAssocID="{ACC3C1B4-32B1-4D06-B44A-75F12615EA6F}" presName="hierChild2" presStyleCnt="0"/>
      <dgm:spPr/>
    </dgm:pt>
    <dgm:pt modelId="{01845DEE-A10C-44C6-BC65-29D77BF6472F}" type="pres">
      <dgm:prSet presAssocID="{FDCE1652-10F9-4D64-A026-4D809BB8287A}" presName="Name37" presStyleLbl="parChTrans1D2" presStyleIdx="0" presStyleCnt="1"/>
      <dgm:spPr/>
      <dgm:t>
        <a:bodyPr/>
        <a:lstStyle/>
        <a:p>
          <a:endParaRPr lang="en-GB"/>
        </a:p>
      </dgm:t>
    </dgm:pt>
    <dgm:pt modelId="{D8026544-E99E-49DB-97DB-DB235BEFD41F}" type="pres">
      <dgm:prSet presAssocID="{AF738995-D4CE-4816-AAB3-51CEC7E8CB5F}" presName="hierRoot2" presStyleCnt="0">
        <dgm:presLayoutVars>
          <dgm:hierBranch val="init"/>
        </dgm:presLayoutVars>
      </dgm:prSet>
      <dgm:spPr/>
    </dgm:pt>
    <dgm:pt modelId="{961D5DF2-9476-4301-8E74-2C97AD5056AB}" type="pres">
      <dgm:prSet presAssocID="{AF738995-D4CE-4816-AAB3-51CEC7E8CB5F}" presName="rootComposite" presStyleCnt="0"/>
      <dgm:spPr/>
    </dgm:pt>
    <dgm:pt modelId="{EE09B5B2-5A04-433C-BA83-E4DAFD781B79}" type="pres">
      <dgm:prSet presAssocID="{AF738995-D4CE-4816-AAB3-51CEC7E8CB5F}" presName="rootText" presStyleLbl="node2" presStyleIdx="0" presStyleCnt="1">
        <dgm:presLayoutVars>
          <dgm:chPref val="3"/>
        </dgm:presLayoutVars>
      </dgm:prSet>
      <dgm:spPr/>
      <dgm:t>
        <a:bodyPr/>
        <a:lstStyle/>
        <a:p>
          <a:endParaRPr lang="en-GB"/>
        </a:p>
      </dgm:t>
    </dgm:pt>
    <dgm:pt modelId="{81C0F3BA-CE52-40F2-93C4-8D79695BC3C4}" type="pres">
      <dgm:prSet presAssocID="{AF738995-D4CE-4816-AAB3-51CEC7E8CB5F}" presName="rootConnector" presStyleLbl="node2" presStyleIdx="0" presStyleCnt="1"/>
      <dgm:spPr/>
      <dgm:t>
        <a:bodyPr/>
        <a:lstStyle/>
        <a:p>
          <a:endParaRPr lang="en-GB"/>
        </a:p>
      </dgm:t>
    </dgm:pt>
    <dgm:pt modelId="{43D11594-C7F3-419E-BD2C-247BE6D75190}" type="pres">
      <dgm:prSet presAssocID="{AF738995-D4CE-4816-AAB3-51CEC7E8CB5F}" presName="hierChild4" presStyleCnt="0"/>
      <dgm:spPr/>
    </dgm:pt>
    <dgm:pt modelId="{7240F911-D5B9-487D-8BD2-12E0EF2A331F}" type="pres">
      <dgm:prSet presAssocID="{AF738995-D4CE-4816-AAB3-51CEC7E8CB5F}" presName="hierChild5" presStyleCnt="0"/>
      <dgm:spPr/>
    </dgm:pt>
    <dgm:pt modelId="{C7BA6FA7-0C38-42FF-8063-4EDE2CCCC490}" type="pres">
      <dgm:prSet presAssocID="{ACC3C1B4-32B1-4D06-B44A-75F12615EA6F}" presName="hierChild3" presStyleCnt="0"/>
      <dgm:spPr/>
    </dgm:pt>
  </dgm:ptLst>
  <dgm:cxnLst>
    <dgm:cxn modelId="{B0A325EA-3E49-4495-9B99-0555459DFC35}" type="presOf" srcId="{AF738995-D4CE-4816-AAB3-51CEC7E8CB5F}" destId="{EE09B5B2-5A04-433C-BA83-E4DAFD781B79}" srcOrd="0" destOrd="0" presId="urn:microsoft.com/office/officeart/2005/8/layout/orgChart1"/>
    <dgm:cxn modelId="{0A1A933E-0133-4D86-87FD-25E27B6696D8}" srcId="{90E30531-974E-4C85-B167-D6BA8DA499CC}" destId="{ACC3C1B4-32B1-4D06-B44A-75F12615EA6F}" srcOrd="0" destOrd="0" parTransId="{1A35000A-F130-4A1C-A30E-4AEC1D4AEA22}" sibTransId="{6706FA16-D4C9-43D9-A5C3-0DF810B26D94}"/>
    <dgm:cxn modelId="{BF4335D7-E3AE-4D40-B1F6-4E0823EF26C9}" type="presOf" srcId="{AF738995-D4CE-4816-AAB3-51CEC7E8CB5F}" destId="{81C0F3BA-CE52-40F2-93C4-8D79695BC3C4}" srcOrd="1" destOrd="0" presId="urn:microsoft.com/office/officeart/2005/8/layout/orgChart1"/>
    <dgm:cxn modelId="{980EEA33-60EC-4A2D-BDA6-78F3282701B2}" type="presOf" srcId="{90E30531-974E-4C85-B167-D6BA8DA499CC}" destId="{FAD76A61-8F9C-45A9-B2EE-6CEAB3947D7D}" srcOrd="0" destOrd="0" presId="urn:microsoft.com/office/officeart/2005/8/layout/orgChart1"/>
    <dgm:cxn modelId="{16BFD518-D3E3-4FD7-8E8C-ADA7C5D3261C}" type="presOf" srcId="{FDCE1652-10F9-4D64-A026-4D809BB8287A}" destId="{01845DEE-A10C-44C6-BC65-29D77BF6472F}" srcOrd="0" destOrd="0" presId="urn:microsoft.com/office/officeart/2005/8/layout/orgChart1"/>
    <dgm:cxn modelId="{CAAC66D6-1674-417D-BE1F-84B609E80D90}" type="presOf" srcId="{ACC3C1B4-32B1-4D06-B44A-75F12615EA6F}" destId="{EDDEF7D7-CF03-4FC3-9F1A-C77630648E44}" srcOrd="1" destOrd="0" presId="urn:microsoft.com/office/officeart/2005/8/layout/orgChart1"/>
    <dgm:cxn modelId="{32FD1E52-4AF6-41DD-99E8-C5240F3E0B58}" srcId="{ACC3C1B4-32B1-4D06-B44A-75F12615EA6F}" destId="{AF738995-D4CE-4816-AAB3-51CEC7E8CB5F}" srcOrd="0" destOrd="0" parTransId="{FDCE1652-10F9-4D64-A026-4D809BB8287A}" sibTransId="{61D9374C-C948-434D-ADC0-EA4046596460}"/>
    <dgm:cxn modelId="{4EB7288C-D1F4-4B7B-BFAD-002147F83911}" type="presOf" srcId="{ACC3C1B4-32B1-4D06-B44A-75F12615EA6F}" destId="{95ACD2BE-1F94-479E-95ED-F64F02C0D3FF}" srcOrd="0" destOrd="0" presId="urn:microsoft.com/office/officeart/2005/8/layout/orgChart1"/>
    <dgm:cxn modelId="{2E606BEF-AAA9-4B9E-BEEA-563E8C3AEF4B}" type="presParOf" srcId="{FAD76A61-8F9C-45A9-B2EE-6CEAB3947D7D}" destId="{B0C3AF0A-B196-4A14-A8E6-8597264B5411}" srcOrd="0" destOrd="0" presId="urn:microsoft.com/office/officeart/2005/8/layout/orgChart1"/>
    <dgm:cxn modelId="{1A3888C9-CEF6-4F81-84A2-301A7ED5DD8C}" type="presParOf" srcId="{B0C3AF0A-B196-4A14-A8E6-8597264B5411}" destId="{ABF62A66-CFE5-401C-8C34-CE8CD0E40835}" srcOrd="0" destOrd="0" presId="urn:microsoft.com/office/officeart/2005/8/layout/orgChart1"/>
    <dgm:cxn modelId="{4C074989-8480-43C5-A126-391A6FAFD4C0}" type="presParOf" srcId="{ABF62A66-CFE5-401C-8C34-CE8CD0E40835}" destId="{95ACD2BE-1F94-479E-95ED-F64F02C0D3FF}" srcOrd="0" destOrd="0" presId="urn:microsoft.com/office/officeart/2005/8/layout/orgChart1"/>
    <dgm:cxn modelId="{2AACD5CD-BB13-4A46-AB7F-9684588570BD}" type="presParOf" srcId="{ABF62A66-CFE5-401C-8C34-CE8CD0E40835}" destId="{EDDEF7D7-CF03-4FC3-9F1A-C77630648E44}" srcOrd="1" destOrd="0" presId="urn:microsoft.com/office/officeart/2005/8/layout/orgChart1"/>
    <dgm:cxn modelId="{D34A1C39-B0C5-4335-8AF0-F0699D035AEC}" type="presParOf" srcId="{B0C3AF0A-B196-4A14-A8E6-8597264B5411}" destId="{4BCEF775-7EF4-42C4-AF3C-1278A02B0FA0}" srcOrd="1" destOrd="0" presId="urn:microsoft.com/office/officeart/2005/8/layout/orgChart1"/>
    <dgm:cxn modelId="{D77C249C-E7DD-4440-AB7F-73150CAF5C26}" type="presParOf" srcId="{4BCEF775-7EF4-42C4-AF3C-1278A02B0FA0}" destId="{01845DEE-A10C-44C6-BC65-29D77BF6472F}" srcOrd="0" destOrd="0" presId="urn:microsoft.com/office/officeart/2005/8/layout/orgChart1"/>
    <dgm:cxn modelId="{F548A52B-CD2B-4516-B284-D72F29D2D52C}" type="presParOf" srcId="{4BCEF775-7EF4-42C4-AF3C-1278A02B0FA0}" destId="{D8026544-E99E-49DB-97DB-DB235BEFD41F}" srcOrd="1" destOrd="0" presId="urn:microsoft.com/office/officeart/2005/8/layout/orgChart1"/>
    <dgm:cxn modelId="{CB47C764-F454-4AB0-AF24-4079010F6083}" type="presParOf" srcId="{D8026544-E99E-49DB-97DB-DB235BEFD41F}" destId="{961D5DF2-9476-4301-8E74-2C97AD5056AB}" srcOrd="0" destOrd="0" presId="urn:microsoft.com/office/officeart/2005/8/layout/orgChart1"/>
    <dgm:cxn modelId="{24135617-E152-48D3-9130-9B5061709A05}" type="presParOf" srcId="{961D5DF2-9476-4301-8E74-2C97AD5056AB}" destId="{EE09B5B2-5A04-433C-BA83-E4DAFD781B79}" srcOrd="0" destOrd="0" presId="urn:microsoft.com/office/officeart/2005/8/layout/orgChart1"/>
    <dgm:cxn modelId="{158D3872-B41E-4EA3-A34D-1B80907638D6}" type="presParOf" srcId="{961D5DF2-9476-4301-8E74-2C97AD5056AB}" destId="{81C0F3BA-CE52-40F2-93C4-8D79695BC3C4}" srcOrd="1" destOrd="0" presId="urn:microsoft.com/office/officeart/2005/8/layout/orgChart1"/>
    <dgm:cxn modelId="{68946C72-F2EA-45FE-A831-019789B14EA1}" type="presParOf" srcId="{D8026544-E99E-49DB-97DB-DB235BEFD41F}" destId="{43D11594-C7F3-419E-BD2C-247BE6D75190}" srcOrd="1" destOrd="0" presId="urn:microsoft.com/office/officeart/2005/8/layout/orgChart1"/>
    <dgm:cxn modelId="{65B88077-82BD-4BCA-B5B9-2C82E5A48CE8}" type="presParOf" srcId="{D8026544-E99E-49DB-97DB-DB235BEFD41F}" destId="{7240F911-D5B9-487D-8BD2-12E0EF2A331F}" srcOrd="2" destOrd="0" presId="urn:microsoft.com/office/officeart/2005/8/layout/orgChart1"/>
    <dgm:cxn modelId="{0DBB5EC7-2808-4906-B640-0B5ED38B8D36}" type="presParOf" srcId="{B0C3AF0A-B196-4A14-A8E6-8597264B5411}" destId="{C7BA6FA7-0C38-42FF-8063-4EDE2CCCC49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E30531-974E-4C85-B167-D6BA8DA499C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ACC3C1B4-32B1-4D06-B44A-75F12615EA6F}">
      <dgm:prSet phldrT="[文本]" custT="1"/>
      <dgm:spPr>
        <a:solidFill>
          <a:schemeClr val="accent1">
            <a:lumMod val="20000"/>
            <a:lumOff val="80000"/>
          </a:schemeClr>
        </a:solidFill>
      </dgm:spPr>
      <dgm:t>
        <a:bodyPr/>
        <a:lstStyle/>
        <a:p>
          <a:r>
            <a:rPr lang="zh-CN" altLang="en-US" sz="3200" b="1" dirty="0" smtClean="0">
              <a:solidFill>
                <a:schemeClr val="tx1"/>
              </a:solidFill>
              <a:latin typeface="+mj-ea"/>
              <a:ea typeface="+mj-ea"/>
            </a:rPr>
            <a:t>建筑、计算和人文科学所</a:t>
          </a:r>
          <a:endParaRPr lang="en-GB" sz="3200" b="1" dirty="0">
            <a:solidFill>
              <a:schemeClr val="tx1"/>
            </a:solidFill>
            <a:latin typeface="+mj-ea"/>
            <a:ea typeface="+mj-ea"/>
          </a:endParaRPr>
        </a:p>
      </dgm:t>
    </dgm:pt>
    <dgm:pt modelId="{1A35000A-F130-4A1C-A30E-4AEC1D4AEA22}" type="parTrans" cxnId="{0A1A933E-0133-4D86-87FD-25E27B6696D8}">
      <dgm:prSet/>
      <dgm:spPr/>
      <dgm:t>
        <a:bodyPr/>
        <a:lstStyle/>
        <a:p>
          <a:endParaRPr lang="en-GB"/>
        </a:p>
      </dgm:t>
    </dgm:pt>
    <dgm:pt modelId="{6706FA16-D4C9-43D9-A5C3-0DF810B26D94}" type="sibTrans" cxnId="{0A1A933E-0133-4D86-87FD-25E27B6696D8}">
      <dgm:prSet/>
      <dgm:spPr/>
      <dgm:t>
        <a:bodyPr/>
        <a:lstStyle/>
        <a:p>
          <a:endParaRPr lang="en-GB"/>
        </a:p>
      </dgm:t>
    </dgm:pt>
    <dgm:pt modelId="{AF738995-D4CE-4816-AAB3-51CEC7E8CB5F}">
      <dgm:prSet phldrT="[文本]" custT="1"/>
      <dgm:spPr>
        <a:solidFill>
          <a:schemeClr val="accent1">
            <a:lumMod val="20000"/>
            <a:lumOff val="80000"/>
          </a:schemeClr>
        </a:solidFill>
      </dgm:spPr>
      <dgm:t>
        <a:bodyPr/>
        <a:lstStyle/>
        <a:p>
          <a:r>
            <a:rPr lang="zh-CN" altLang="en-US" sz="3200" b="1" dirty="0" smtClean="0">
              <a:solidFill>
                <a:schemeClr val="tx1"/>
              </a:solidFill>
              <a:latin typeface="+mj-ea"/>
              <a:ea typeface="+mj-ea"/>
            </a:rPr>
            <a:t>数学系</a:t>
          </a:r>
          <a:endParaRPr lang="en-GB" sz="3200" b="1" dirty="0">
            <a:solidFill>
              <a:schemeClr val="tx1"/>
            </a:solidFill>
            <a:latin typeface="+mj-ea"/>
            <a:ea typeface="+mj-ea"/>
          </a:endParaRPr>
        </a:p>
      </dgm:t>
    </dgm:pt>
    <dgm:pt modelId="{FDCE1652-10F9-4D64-A026-4D809BB8287A}" type="parTrans" cxnId="{32FD1E52-4AF6-41DD-99E8-C5240F3E0B58}">
      <dgm:prSet/>
      <dgm:spPr/>
      <dgm:t>
        <a:bodyPr/>
        <a:lstStyle/>
        <a:p>
          <a:endParaRPr lang="en-GB"/>
        </a:p>
      </dgm:t>
    </dgm:pt>
    <dgm:pt modelId="{61D9374C-C948-434D-ADC0-EA4046596460}" type="sibTrans" cxnId="{32FD1E52-4AF6-41DD-99E8-C5240F3E0B58}">
      <dgm:prSet/>
      <dgm:spPr/>
      <dgm:t>
        <a:bodyPr/>
        <a:lstStyle/>
        <a:p>
          <a:endParaRPr lang="en-GB"/>
        </a:p>
      </dgm:t>
    </dgm:pt>
    <dgm:pt modelId="{FAD76A61-8F9C-45A9-B2EE-6CEAB3947D7D}" type="pres">
      <dgm:prSet presAssocID="{90E30531-974E-4C85-B167-D6BA8DA499CC}" presName="hierChild1" presStyleCnt="0">
        <dgm:presLayoutVars>
          <dgm:orgChart val="1"/>
          <dgm:chPref val="1"/>
          <dgm:dir/>
          <dgm:animOne val="branch"/>
          <dgm:animLvl val="lvl"/>
          <dgm:resizeHandles/>
        </dgm:presLayoutVars>
      </dgm:prSet>
      <dgm:spPr/>
      <dgm:t>
        <a:bodyPr/>
        <a:lstStyle/>
        <a:p>
          <a:endParaRPr lang="en-GB"/>
        </a:p>
      </dgm:t>
    </dgm:pt>
    <dgm:pt modelId="{B0C3AF0A-B196-4A14-A8E6-8597264B5411}" type="pres">
      <dgm:prSet presAssocID="{ACC3C1B4-32B1-4D06-B44A-75F12615EA6F}" presName="hierRoot1" presStyleCnt="0">
        <dgm:presLayoutVars>
          <dgm:hierBranch val="init"/>
        </dgm:presLayoutVars>
      </dgm:prSet>
      <dgm:spPr/>
    </dgm:pt>
    <dgm:pt modelId="{ABF62A66-CFE5-401C-8C34-CE8CD0E40835}" type="pres">
      <dgm:prSet presAssocID="{ACC3C1B4-32B1-4D06-B44A-75F12615EA6F}" presName="rootComposite1" presStyleCnt="0"/>
      <dgm:spPr/>
    </dgm:pt>
    <dgm:pt modelId="{95ACD2BE-1F94-479E-95ED-F64F02C0D3FF}" type="pres">
      <dgm:prSet presAssocID="{ACC3C1B4-32B1-4D06-B44A-75F12615EA6F}" presName="rootText1" presStyleLbl="node0" presStyleIdx="0" presStyleCnt="1" custScaleX="129864">
        <dgm:presLayoutVars>
          <dgm:chPref val="3"/>
        </dgm:presLayoutVars>
      </dgm:prSet>
      <dgm:spPr/>
      <dgm:t>
        <a:bodyPr/>
        <a:lstStyle/>
        <a:p>
          <a:endParaRPr lang="en-GB"/>
        </a:p>
      </dgm:t>
    </dgm:pt>
    <dgm:pt modelId="{EDDEF7D7-CF03-4FC3-9F1A-C77630648E44}" type="pres">
      <dgm:prSet presAssocID="{ACC3C1B4-32B1-4D06-B44A-75F12615EA6F}" presName="rootConnector1" presStyleLbl="node1" presStyleIdx="0" presStyleCnt="0"/>
      <dgm:spPr/>
      <dgm:t>
        <a:bodyPr/>
        <a:lstStyle/>
        <a:p>
          <a:endParaRPr lang="en-GB"/>
        </a:p>
      </dgm:t>
    </dgm:pt>
    <dgm:pt modelId="{4BCEF775-7EF4-42C4-AF3C-1278A02B0FA0}" type="pres">
      <dgm:prSet presAssocID="{ACC3C1B4-32B1-4D06-B44A-75F12615EA6F}" presName="hierChild2" presStyleCnt="0"/>
      <dgm:spPr/>
    </dgm:pt>
    <dgm:pt modelId="{01845DEE-A10C-44C6-BC65-29D77BF6472F}" type="pres">
      <dgm:prSet presAssocID="{FDCE1652-10F9-4D64-A026-4D809BB8287A}" presName="Name37" presStyleLbl="parChTrans1D2" presStyleIdx="0" presStyleCnt="1"/>
      <dgm:spPr/>
      <dgm:t>
        <a:bodyPr/>
        <a:lstStyle/>
        <a:p>
          <a:endParaRPr lang="en-GB"/>
        </a:p>
      </dgm:t>
    </dgm:pt>
    <dgm:pt modelId="{D8026544-E99E-49DB-97DB-DB235BEFD41F}" type="pres">
      <dgm:prSet presAssocID="{AF738995-D4CE-4816-AAB3-51CEC7E8CB5F}" presName="hierRoot2" presStyleCnt="0">
        <dgm:presLayoutVars>
          <dgm:hierBranch val="init"/>
        </dgm:presLayoutVars>
      </dgm:prSet>
      <dgm:spPr/>
    </dgm:pt>
    <dgm:pt modelId="{961D5DF2-9476-4301-8E74-2C97AD5056AB}" type="pres">
      <dgm:prSet presAssocID="{AF738995-D4CE-4816-AAB3-51CEC7E8CB5F}" presName="rootComposite" presStyleCnt="0"/>
      <dgm:spPr/>
    </dgm:pt>
    <dgm:pt modelId="{EE09B5B2-5A04-433C-BA83-E4DAFD781B79}" type="pres">
      <dgm:prSet presAssocID="{AF738995-D4CE-4816-AAB3-51CEC7E8CB5F}" presName="rootText" presStyleLbl="node2" presStyleIdx="0" presStyleCnt="1">
        <dgm:presLayoutVars>
          <dgm:chPref val="3"/>
        </dgm:presLayoutVars>
      </dgm:prSet>
      <dgm:spPr/>
      <dgm:t>
        <a:bodyPr/>
        <a:lstStyle/>
        <a:p>
          <a:endParaRPr lang="en-GB"/>
        </a:p>
      </dgm:t>
    </dgm:pt>
    <dgm:pt modelId="{81C0F3BA-CE52-40F2-93C4-8D79695BC3C4}" type="pres">
      <dgm:prSet presAssocID="{AF738995-D4CE-4816-AAB3-51CEC7E8CB5F}" presName="rootConnector" presStyleLbl="node2" presStyleIdx="0" presStyleCnt="1"/>
      <dgm:spPr/>
      <dgm:t>
        <a:bodyPr/>
        <a:lstStyle/>
        <a:p>
          <a:endParaRPr lang="en-GB"/>
        </a:p>
      </dgm:t>
    </dgm:pt>
    <dgm:pt modelId="{43D11594-C7F3-419E-BD2C-247BE6D75190}" type="pres">
      <dgm:prSet presAssocID="{AF738995-D4CE-4816-AAB3-51CEC7E8CB5F}" presName="hierChild4" presStyleCnt="0"/>
      <dgm:spPr/>
    </dgm:pt>
    <dgm:pt modelId="{7240F911-D5B9-487D-8BD2-12E0EF2A331F}" type="pres">
      <dgm:prSet presAssocID="{AF738995-D4CE-4816-AAB3-51CEC7E8CB5F}" presName="hierChild5" presStyleCnt="0"/>
      <dgm:spPr/>
    </dgm:pt>
    <dgm:pt modelId="{C7BA6FA7-0C38-42FF-8063-4EDE2CCCC490}" type="pres">
      <dgm:prSet presAssocID="{ACC3C1B4-32B1-4D06-B44A-75F12615EA6F}" presName="hierChild3" presStyleCnt="0"/>
      <dgm:spPr/>
    </dgm:pt>
  </dgm:ptLst>
  <dgm:cxnLst>
    <dgm:cxn modelId="{34F692B6-DF52-4010-B3CD-C6685094120B}" type="presOf" srcId="{90E30531-974E-4C85-B167-D6BA8DA499CC}" destId="{FAD76A61-8F9C-45A9-B2EE-6CEAB3947D7D}" srcOrd="0" destOrd="0" presId="urn:microsoft.com/office/officeart/2005/8/layout/orgChart1"/>
    <dgm:cxn modelId="{8971671B-AB61-4E2F-9689-8681F18D1951}" type="presOf" srcId="{ACC3C1B4-32B1-4D06-B44A-75F12615EA6F}" destId="{95ACD2BE-1F94-479E-95ED-F64F02C0D3FF}" srcOrd="0" destOrd="0" presId="urn:microsoft.com/office/officeart/2005/8/layout/orgChart1"/>
    <dgm:cxn modelId="{10863636-82CB-4064-B8F9-BAB5EF512FE2}" type="presOf" srcId="{ACC3C1B4-32B1-4D06-B44A-75F12615EA6F}" destId="{EDDEF7D7-CF03-4FC3-9F1A-C77630648E44}" srcOrd="1" destOrd="0" presId="urn:microsoft.com/office/officeart/2005/8/layout/orgChart1"/>
    <dgm:cxn modelId="{0A1A933E-0133-4D86-87FD-25E27B6696D8}" srcId="{90E30531-974E-4C85-B167-D6BA8DA499CC}" destId="{ACC3C1B4-32B1-4D06-B44A-75F12615EA6F}" srcOrd="0" destOrd="0" parTransId="{1A35000A-F130-4A1C-A30E-4AEC1D4AEA22}" sibTransId="{6706FA16-D4C9-43D9-A5C3-0DF810B26D94}"/>
    <dgm:cxn modelId="{11B31FF4-7BBE-45BE-8DEB-251DAD256E0D}" type="presOf" srcId="{FDCE1652-10F9-4D64-A026-4D809BB8287A}" destId="{01845DEE-A10C-44C6-BC65-29D77BF6472F}" srcOrd="0" destOrd="0" presId="urn:microsoft.com/office/officeart/2005/8/layout/orgChart1"/>
    <dgm:cxn modelId="{32FD1E52-4AF6-41DD-99E8-C5240F3E0B58}" srcId="{ACC3C1B4-32B1-4D06-B44A-75F12615EA6F}" destId="{AF738995-D4CE-4816-AAB3-51CEC7E8CB5F}" srcOrd="0" destOrd="0" parTransId="{FDCE1652-10F9-4D64-A026-4D809BB8287A}" sibTransId="{61D9374C-C948-434D-ADC0-EA4046596460}"/>
    <dgm:cxn modelId="{C8D43EA4-C4CF-413C-8A98-9402A8DDF105}" type="presOf" srcId="{AF738995-D4CE-4816-AAB3-51CEC7E8CB5F}" destId="{EE09B5B2-5A04-433C-BA83-E4DAFD781B79}" srcOrd="0" destOrd="0" presId="urn:microsoft.com/office/officeart/2005/8/layout/orgChart1"/>
    <dgm:cxn modelId="{69AFE86A-EA96-4954-BF4F-3E8026073E17}" type="presOf" srcId="{AF738995-D4CE-4816-AAB3-51CEC7E8CB5F}" destId="{81C0F3BA-CE52-40F2-93C4-8D79695BC3C4}" srcOrd="1" destOrd="0" presId="urn:microsoft.com/office/officeart/2005/8/layout/orgChart1"/>
    <dgm:cxn modelId="{98AAA054-0BD6-44B0-A14C-33FAEC232376}" type="presParOf" srcId="{FAD76A61-8F9C-45A9-B2EE-6CEAB3947D7D}" destId="{B0C3AF0A-B196-4A14-A8E6-8597264B5411}" srcOrd="0" destOrd="0" presId="urn:microsoft.com/office/officeart/2005/8/layout/orgChart1"/>
    <dgm:cxn modelId="{ECE53577-C78B-4FAB-AC83-11A28BAC136D}" type="presParOf" srcId="{B0C3AF0A-B196-4A14-A8E6-8597264B5411}" destId="{ABF62A66-CFE5-401C-8C34-CE8CD0E40835}" srcOrd="0" destOrd="0" presId="urn:microsoft.com/office/officeart/2005/8/layout/orgChart1"/>
    <dgm:cxn modelId="{40D35E8C-3FCD-48CA-A70A-A9BA0F9B8F18}" type="presParOf" srcId="{ABF62A66-CFE5-401C-8C34-CE8CD0E40835}" destId="{95ACD2BE-1F94-479E-95ED-F64F02C0D3FF}" srcOrd="0" destOrd="0" presId="urn:microsoft.com/office/officeart/2005/8/layout/orgChart1"/>
    <dgm:cxn modelId="{3324D5A0-C612-466B-89F2-EBAFF24C7BC0}" type="presParOf" srcId="{ABF62A66-CFE5-401C-8C34-CE8CD0E40835}" destId="{EDDEF7D7-CF03-4FC3-9F1A-C77630648E44}" srcOrd="1" destOrd="0" presId="urn:microsoft.com/office/officeart/2005/8/layout/orgChart1"/>
    <dgm:cxn modelId="{0E8F3A27-D787-4555-BA37-F3B9F49D1E5B}" type="presParOf" srcId="{B0C3AF0A-B196-4A14-A8E6-8597264B5411}" destId="{4BCEF775-7EF4-42C4-AF3C-1278A02B0FA0}" srcOrd="1" destOrd="0" presId="urn:microsoft.com/office/officeart/2005/8/layout/orgChart1"/>
    <dgm:cxn modelId="{AD0689D8-09CD-403C-AEE8-77D632FEF6FD}" type="presParOf" srcId="{4BCEF775-7EF4-42C4-AF3C-1278A02B0FA0}" destId="{01845DEE-A10C-44C6-BC65-29D77BF6472F}" srcOrd="0" destOrd="0" presId="urn:microsoft.com/office/officeart/2005/8/layout/orgChart1"/>
    <dgm:cxn modelId="{6A80B6B4-B2DD-48DD-86E1-CEF5A76F41B0}" type="presParOf" srcId="{4BCEF775-7EF4-42C4-AF3C-1278A02B0FA0}" destId="{D8026544-E99E-49DB-97DB-DB235BEFD41F}" srcOrd="1" destOrd="0" presId="urn:microsoft.com/office/officeart/2005/8/layout/orgChart1"/>
    <dgm:cxn modelId="{1F460164-3023-4A55-ADC4-C07BA3C5BFD0}" type="presParOf" srcId="{D8026544-E99E-49DB-97DB-DB235BEFD41F}" destId="{961D5DF2-9476-4301-8E74-2C97AD5056AB}" srcOrd="0" destOrd="0" presId="urn:microsoft.com/office/officeart/2005/8/layout/orgChart1"/>
    <dgm:cxn modelId="{6214D993-16C0-4C8C-AE17-D792457B5785}" type="presParOf" srcId="{961D5DF2-9476-4301-8E74-2C97AD5056AB}" destId="{EE09B5B2-5A04-433C-BA83-E4DAFD781B79}" srcOrd="0" destOrd="0" presId="urn:microsoft.com/office/officeart/2005/8/layout/orgChart1"/>
    <dgm:cxn modelId="{853D16B9-66A6-4D5B-A775-E88B8A9CCA3A}" type="presParOf" srcId="{961D5DF2-9476-4301-8E74-2C97AD5056AB}" destId="{81C0F3BA-CE52-40F2-93C4-8D79695BC3C4}" srcOrd="1" destOrd="0" presId="urn:microsoft.com/office/officeart/2005/8/layout/orgChart1"/>
    <dgm:cxn modelId="{B40E95C2-65A3-432A-80FD-17AC3CC83153}" type="presParOf" srcId="{D8026544-E99E-49DB-97DB-DB235BEFD41F}" destId="{43D11594-C7F3-419E-BD2C-247BE6D75190}" srcOrd="1" destOrd="0" presId="urn:microsoft.com/office/officeart/2005/8/layout/orgChart1"/>
    <dgm:cxn modelId="{1D0C3720-381D-4168-BBC1-7FB4EBAC32CB}" type="presParOf" srcId="{D8026544-E99E-49DB-97DB-DB235BEFD41F}" destId="{7240F911-D5B9-487D-8BD2-12E0EF2A331F}" srcOrd="2" destOrd="0" presId="urn:microsoft.com/office/officeart/2005/8/layout/orgChart1"/>
    <dgm:cxn modelId="{75651ABC-F4D7-4134-AC6F-3C1F8AB497F7}" type="presParOf" srcId="{B0C3AF0A-B196-4A14-A8E6-8597264B5411}" destId="{C7BA6FA7-0C38-42FF-8063-4EDE2CCCC49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A31345-24D4-4A38-B122-C6879862E69F}" type="datetimeFigureOut">
              <a:rPr lang="en-US" smtClean="0"/>
              <a:pPr/>
              <a:t>4/27/2016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A91C43-255F-44AB-8E33-92E349AF7677}" type="slidenum">
              <a:rPr lang="en-US" smtClean="0"/>
              <a:pPr/>
              <a:t>‹#›</a:t>
            </a:fld>
            <a:endParaRPr lang="en-US"/>
          </a:p>
        </p:txBody>
      </p:sp>
    </p:spTree>
    <p:extLst>
      <p:ext uri="{BB962C8B-B14F-4D97-AF65-F5344CB8AC3E}">
        <p14:creationId xmlns:p14="http://schemas.microsoft.com/office/powerpoint/2010/main" val="1758280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7BE2F1-F58E-4E7F-AE78-60E6FD8A9024}" type="slidenum">
              <a:rPr lang="en-GB" smtClean="0"/>
              <a:pPr fontAlgn="base">
                <a:spcBef>
                  <a:spcPct val="0"/>
                </a:spcBef>
                <a:spcAft>
                  <a:spcPct val="0"/>
                </a:spcAft>
                <a:defRPr/>
              </a:pPr>
              <a:t>8</a:t>
            </a:fld>
            <a:endParaRPr lang="en-GB" smtClean="0"/>
          </a:p>
        </p:txBody>
      </p:sp>
    </p:spTree>
    <p:extLst>
      <p:ext uri="{BB962C8B-B14F-4D97-AF65-F5344CB8AC3E}">
        <p14:creationId xmlns:p14="http://schemas.microsoft.com/office/powerpoint/2010/main" val="2643214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D45279C-5132-4B98-88BF-61395A706168}" type="datetimeFigureOut">
              <a:rPr lang="en-US" smtClean="0"/>
              <a:pPr/>
              <a:t>4/27/2016</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C62F0F5-DEE5-4831-84F8-6FD072D57B8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D45279C-5132-4B98-88BF-61395A706168}" type="datetimeFigureOut">
              <a:rPr lang="en-US" smtClean="0"/>
              <a:pPr/>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2F0F5-DEE5-4831-84F8-6FD072D57B8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D45279C-5132-4B98-88BF-61395A706168}" type="datetimeFigureOut">
              <a:rPr lang="en-US" smtClean="0"/>
              <a:pPr/>
              <a:t>4/27/2016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2F0F5-DEE5-4831-84F8-6FD072D57B8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ED45279C-5132-4B98-88BF-61395A706168}" type="datetimeFigureOut">
              <a:rPr lang="en-US" smtClean="0"/>
              <a:pPr/>
              <a:t>4/27/2016</a:t>
            </a:fld>
            <a:endParaRPr lang="en-US"/>
          </a:p>
        </p:txBody>
      </p:sp>
      <p:sp>
        <p:nvSpPr>
          <p:cNvPr id="9" name="Slide Number Placeholder 8"/>
          <p:cNvSpPr>
            <a:spLocks noGrp="1"/>
          </p:cNvSpPr>
          <p:nvPr>
            <p:ph type="sldNum" sz="quarter" idx="15"/>
          </p:nvPr>
        </p:nvSpPr>
        <p:spPr/>
        <p:txBody>
          <a:bodyPr rtlCol="0"/>
          <a:lstStyle/>
          <a:p>
            <a:fld id="{3C62F0F5-DEE5-4831-84F8-6FD072D57B89}"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D45279C-5132-4B98-88BF-61395A706168}" type="datetimeFigureOut">
              <a:rPr lang="en-US" smtClean="0"/>
              <a:pPr/>
              <a:t>4/27/2016</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3C62F0F5-DEE5-4831-84F8-6FD072D57B8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D45279C-5132-4B98-88BF-61395A706168}" type="datetimeFigureOut">
              <a:rPr lang="en-US" smtClean="0"/>
              <a:pPr/>
              <a:t>4/27/2016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2F0F5-DEE5-4831-84F8-6FD072D57B89}"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D45279C-5132-4B98-88BF-61395A706168}" type="datetimeFigureOut">
              <a:rPr lang="en-US" smtClean="0"/>
              <a:pPr/>
              <a:t>4/27/2016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62F0F5-DEE5-4831-84F8-6FD072D57B89}"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ED45279C-5132-4B98-88BF-61395A706168}" type="datetimeFigureOut">
              <a:rPr lang="en-US" smtClean="0"/>
              <a:pPr/>
              <a:t>4/27/2016</a:t>
            </a:fld>
            <a:endParaRPr lang="en-US"/>
          </a:p>
        </p:txBody>
      </p:sp>
      <p:sp>
        <p:nvSpPr>
          <p:cNvPr id="7" name="Slide Number Placeholder 6"/>
          <p:cNvSpPr>
            <a:spLocks noGrp="1"/>
          </p:cNvSpPr>
          <p:nvPr>
            <p:ph type="sldNum" sz="quarter" idx="11"/>
          </p:nvPr>
        </p:nvSpPr>
        <p:spPr/>
        <p:txBody>
          <a:bodyPr rtlCol="0"/>
          <a:lstStyle/>
          <a:p>
            <a:fld id="{3C62F0F5-DEE5-4831-84F8-6FD072D57B89}"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45279C-5132-4B98-88BF-61395A706168}" type="datetimeFigureOut">
              <a:rPr lang="en-US" smtClean="0"/>
              <a:pPr/>
              <a:t>4/27/2016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62F0F5-DEE5-4831-84F8-6FD072D57B8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ED45279C-5132-4B98-88BF-61395A706168}" type="datetimeFigureOut">
              <a:rPr lang="en-US" smtClean="0"/>
              <a:pPr/>
              <a:t>4/27/2016</a:t>
            </a:fld>
            <a:endParaRPr lang="en-US"/>
          </a:p>
        </p:txBody>
      </p:sp>
      <p:sp>
        <p:nvSpPr>
          <p:cNvPr id="22" name="Slide Number Placeholder 21"/>
          <p:cNvSpPr>
            <a:spLocks noGrp="1"/>
          </p:cNvSpPr>
          <p:nvPr>
            <p:ph type="sldNum" sz="quarter" idx="15"/>
          </p:nvPr>
        </p:nvSpPr>
        <p:spPr/>
        <p:txBody>
          <a:bodyPr rtlCol="0"/>
          <a:lstStyle/>
          <a:p>
            <a:fld id="{3C62F0F5-DEE5-4831-84F8-6FD072D57B89}"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ED45279C-5132-4B98-88BF-61395A706168}" type="datetimeFigureOut">
              <a:rPr lang="en-US" smtClean="0"/>
              <a:pPr/>
              <a:t>4/27/2016</a:t>
            </a:fld>
            <a:endParaRPr lang="en-US"/>
          </a:p>
        </p:txBody>
      </p:sp>
      <p:sp>
        <p:nvSpPr>
          <p:cNvPr id="18" name="Slide Number Placeholder 17"/>
          <p:cNvSpPr>
            <a:spLocks noGrp="1"/>
          </p:cNvSpPr>
          <p:nvPr>
            <p:ph type="sldNum" sz="quarter" idx="11"/>
          </p:nvPr>
        </p:nvSpPr>
        <p:spPr/>
        <p:txBody>
          <a:bodyPr rtlCol="0"/>
          <a:lstStyle/>
          <a:p>
            <a:fld id="{3C62F0F5-DEE5-4831-84F8-6FD072D57B89}"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D45279C-5132-4B98-88BF-61395A706168}" type="datetimeFigureOut">
              <a:rPr lang="en-US" smtClean="0"/>
              <a:pPr/>
              <a:t>4/27/2016</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C62F0F5-DEE5-4831-84F8-6FD072D57B8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en.wikipedia.org/wiki/Gapminder_Foundation" TargetMode="External"/><Relationship Id="rId2" Type="http://schemas.openxmlformats.org/officeDocument/2006/relationships/hyperlink" Target="http://en.wikipedia.org/wiki/Karolinska_Institute" TargetMode="External"/><Relationship Id="rId1" Type="http://schemas.openxmlformats.org/officeDocument/2006/relationships/slideLayout" Target="../slideLayouts/slideLayout2.xml"/><Relationship Id="rId6" Type="http://schemas.openxmlformats.org/officeDocument/2006/relationships/hyperlink" Target="http://www.ted.com/talks/hans_rosling_shows_the_best_stats_you_ve_ever_seen.html" TargetMode="External"/><Relationship Id="rId5" Type="http://schemas.openxmlformats.org/officeDocument/2006/relationships/hyperlink" Target="http://www.bbc.co.uk/programmes/b00wgq0l" TargetMode="External"/><Relationship Id="rId4" Type="http://schemas.openxmlformats.org/officeDocument/2006/relationships/hyperlink" Target="http://en.wikipedia.org/wiki/Trendalyzer"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https://en.wikipedia.org/wiki/William_Beveridge" TargetMode="External"/><Relationship Id="rId7" Type="http://schemas.openxmlformats.org/officeDocument/2006/relationships/image" Target="../media/image2.png"/><Relationship Id="rId2" Type="http://schemas.openxmlformats.org/officeDocument/2006/relationships/hyperlink" Target="https://en.wikipedia.org/wiki/Florence_Nightingale" TargetMode="External"/><Relationship Id="rId1" Type="http://schemas.openxmlformats.org/officeDocument/2006/relationships/slideLayout" Target="../slideLayouts/slideLayout2.xml"/><Relationship Id="rId6" Type="http://schemas.openxmlformats.org/officeDocument/2006/relationships/hyperlink" Target="https://en.wikipedia.org/wiki/Harold_Wilson" TargetMode="External"/><Relationship Id="rId5" Type="http://schemas.openxmlformats.org/officeDocument/2006/relationships/hyperlink" Target="https://en.wikipedia.org/wiki/David_Cox_(statistician)" TargetMode="External"/><Relationship Id="rId4" Type="http://schemas.openxmlformats.org/officeDocument/2006/relationships/hyperlink" Target="https://en.wikipedia.org/wiki/Ronald_Fisher"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s://en.wikipedia.org/wiki/Florence_Nightingale"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s://en.wikipedia.org/wiki/Robert_Wedderburn_(statistician)" TargetMode="External"/><Relationship Id="rId3" Type="http://schemas.openxmlformats.org/officeDocument/2006/relationships/hyperlink" Target="https://en.wikipedia.org/wiki/Joseph_Oscar_Irwin" TargetMode="External"/><Relationship Id="rId7" Type="http://schemas.openxmlformats.org/officeDocument/2006/relationships/hyperlink" Target="https://en.wikipedia.org/wiki/John_Nelder" TargetMode="External"/><Relationship Id="rId2" Type="http://schemas.openxmlformats.org/officeDocument/2006/relationships/hyperlink" Target="https://en.wikipedia.org/wiki/Ronald_Fisher" TargetMode="External"/><Relationship Id="rId1" Type="http://schemas.openxmlformats.org/officeDocument/2006/relationships/slideLayout" Target="../slideLayouts/slideLayout2.xml"/><Relationship Id="rId6" Type="http://schemas.openxmlformats.org/officeDocument/2006/relationships/hyperlink" Target="https://en.wikipedia.org/wiki/William_Gemmell_Cochran" TargetMode="External"/><Relationship Id="rId5" Type="http://schemas.openxmlformats.org/officeDocument/2006/relationships/hyperlink" Target="https://en.wikipedia.org/wiki/Frank_Yates" TargetMode="External"/><Relationship Id="rId4" Type="http://schemas.openxmlformats.org/officeDocument/2006/relationships/hyperlink" Target="https://en.wikipedia.org/wiki/John_Wishart_(statistician)"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63688" y="764704"/>
            <a:ext cx="7200800" cy="1512168"/>
          </a:xfrm>
        </p:spPr>
        <p:txBody>
          <a:bodyPr>
            <a:normAutofit/>
          </a:bodyPr>
          <a:lstStyle/>
          <a:p>
            <a:pPr algn="ctr"/>
            <a:r>
              <a:rPr lang="zh-CN" altLang="en-US" sz="3600" dirty="0" smtClean="0">
                <a:solidFill>
                  <a:schemeClr val="tx1"/>
                </a:solidFill>
              </a:rPr>
              <a:t>英国统计学</a:t>
            </a:r>
            <a:r>
              <a:rPr lang="zh-CN" altLang="en-US" sz="3600">
                <a:solidFill>
                  <a:schemeClr val="tx1"/>
                </a:solidFill>
              </a:rPr>
              <a:t>学科</a:t>
            </a:r>
            <a:r>
              <a:rPr lang="zh-CN" altLang="en-US" sz="3600" smtClean="0">
                <a:solidFill>
                  <a:schemeClr val="tx1"/>
                </a:solidFill>
              </a:rPr>
              <a:t>发展</a:t>
            </a:r>
            <a:r>
              <a:rPr lang="zh-CN" altLang="en-US" sz="3600">
                <a:solidFill>
                  <a:schemeClr val="tx1"/>
                </a:solidFill>
              </a:rPr>
              <a:t>和</a:t>
            </a:r>
            <a:r>
              <a:rPr lang="zh-CN" altLang="en-US" sz="3600" smtClean="0">
                <a:solidFill>
                  <a:schemeClr val="tx1"/>
                </a:solidFill>
              </a:rPr>
              <a:t>高校教学</a:t>
            </a:r>
            <a:r>
              <a:rPr lang="zh-CN" altLang="en-US" sz="3600" b="1" smtClean="0">
                <a:solidFill>
                  <a:schemeClr val="tx1"/>
                </a:solidFill>
              </a:rPr>
              <a:t>简介</a:t>
            </a:r>
            <a:r>
              <a:rPr lang="zh-CN" altLang="en-US" sz="3600" b="1" dirty="0" smtClean="0">
                <a:solidFill>
                  <a:schemeClr val="tx1"/>
                </a:solidFill>
              </a:rPr>
              <a:t>与思考</a:t>
            </a:r>
            <a:endParaRPr lang="en-US" sz="3600" b="1" dirty="0">
              <a:solidFill>
                <a:schemeClr val="tx1"/>
              </a:solidFill>
            </a:endParaRPr>
          </a:p>
        </p:txBody>
      </p:sp>
      <p:sp>
        <p:nvSpPr>
          <p:cNvPr id="3" name="Subtitle 2"/>
          <p:cNvSpPr>
            <a:spLocks noGrp="1"/>
          </p:cNvSpPr>
          <p:nvPr>
            <p:ph type="subTitle" idx="1"/>
          </p:nvPr>
        </p:nvSpPr>
        <p:spPr>
          <a:xfrm>
            <a:off x="2339752" y="2852936"/>
            <a:ext cx="6624736" cy="2448272"/>
          </a:xfrm>
        </p:spPr>
        <p:txBody>
          <a:bodyPr>
            <a:noAutofit/>
          </a:bodyPr>
          <a:lstStyle/>
          <a:p>
            <a:pPr algn="ctr"/>
            <a:r>
              <a:rPr lang="zh-CN" altLang="en-US" sz="2000" b="1" dirty="0" smtClean="0">
                <a:solidFill>
                  <a:schemeClr val="tx2">
                    <a:lumMod val="50000"/>
                  </a:schemeClr>
                </a:solidFill>
              </a:rPr>
              <a:t>杨珉，</a:t>
            </a:r>
            <a:r>
              <a:rPr lang="en-US" altLang="zh-CN" sz="2000" b="1" dirty="0" smtClean="0">
                <a:solidFill>
                  <a:schemeClr val="tx2">
                    <a:lumMod val="50000"/>
                  </a:schemeClr>
                </a:solidFill>
              </a:rPr>
              <a:t>MD, MPH</a:t>
            </a:r>
          </a:p>
          <a:p>
            <a:pPr algn="ctr"/>
            <a:r>
              <a:rPr lang="zh-CN" altLang="en-US" sz="2000" b="1" dirty="0" smtClean="0">
                <a:solidFill>
                  <a:schemeClr val="tx2">
                    <a:lumMod val="50000"/>
                  </a:schemeClr>
                </a:solidFill>
                <a:latin typeface="+mj-ea"/>
                <a:ea typeface="+mj-ea"/>
              </a:rPr>
              <a:t>四川大学</a:t>
            </a:r>
            <a:r>
              <a:rPr lang="zh-CN" altLang="en-US" sz="2000" dirty="0" smtClean="0">
                <a:solidFill>
                  <a:schemeClr val="tx2">
                    <a:lumMod val="50000"/>
                  </a:schemeClr>
                </a:solidFill>
                <a:latin typeface="+mj-ea"/>
                <a:ea typeface="+mj-ea"/>
              </a:rPr>
              <a:t>华西公共卫生学院</a:t>
            </a:r>
            <a:r>
              <a:rPr lang="zh-CN" altLang="en-US" sz="2000" dirty="0">
                <a:solidFill>
                  <a:schemeClr val="tx2">
                    <a:lumMod val="50000"/>
                  </a:schemeClr>
                </a:solidFill>
                <a:latin typeface="+mj-ea"/>
                <a:ea typeface="+mj-ea"/>
              </a:rPr>
              <a:t>教授</a:t>
            </a:r>
            <a:endParaRPr lang="en-US" altLang="zh-CN" sz="2000" b="1" dirty="0" smtClean="0">
              <a:solidFill>
                <a:schemeClr val="tx2">
                  <a:lumMod val="50000"/>
                </a:schemeClr>
              </a:solidFill>
              <a:latin typeface="+mj-ea"/>
              <a:ea typeface="+mj-ea"/>
            </a:endParaRPr>
          </a:p>
          <a:p>
            <a:pPr algn="ctr"/>
            <a:r>
              <a:rPr lang="zh-CN" altLang="en-US" sz="2000" b="1" dirty="0" smtClean="0">
                <a:solidFill>
                  <a:schemeClr val="tx2">
                    <a:lumMod val="50000"/>
                  </a:schemeClr>
                </a:solidFill>
                <a:latin typeface="+mj-ea"/>
                <a:ea typeface="+mj-ea"/>
              </a:rPr>
              <a:t>英国诺丁汉大学医学院名誉教授</a:t>
            </a:r>
            <a:endParaRPr lang="en-US" altLang="zh-CN" sz="2000" b="1" dirty="0" smtClean="0">
              <a:solidFill>
                <a:schemeClr val="tx2">
                  <a:lumMod val="50000"/>
                </a:schemeClr>
              </a:solidFill>
              <a:latin typeface="+mj-ea"/>
              <a:ea typeface="+mj-ea"/>
            </a:endParaRPr>
          </a:p>
          <a:p>
            <a:pPr algn="ctr"/>
            <a:r>
              <a:rPr lang="zh-CN" altLang="en-US" sz="2000" dirty="0" smtClean="0">
                <a:solidFill>
                  <a:schemeClr val="tx2">
                    <a:lumMod val="50000"/>
                  </a:schemeClr>
                </a:solidFill>
                <a:latin typeface="+mj-ea"/>
                <a:ea typeface="+mj-ea"/>
              </a:rPr>
              <a:t>澳大利亚</a:t>
            </a:r>
            <a:r>
              <a:rPr lang="en-US" sz="2000" dirty="0" smtClean="0">
                <a:solidFill>
                  <a:schemeClr val="tx1"/>
                </a:solidFill>
                <a:latin typeface="+mj-ea"/>
                <a:ea typeface="+mj-ea"/>
              </a:rPr>
              <a:t>Swinburne</a:t>
            </a:r>
            <a:r>
              <a:rPr lang="zh-CN" altLang="en-US" sz="2000" dirty="0" smtClean="0">
                <a:solidFill>
                  <a:schemeClr val="tx1"/>
                </a:solidFill>
                <a:latin typeface="+mj-ea"/>
                <a:ea typeface="+mj-ea"/>
              </a:rPr>
              <a:t>科技大学司法行为学中心名誉教授</a:t>
            </a:r>
            <a:endParaRPr lang="en-US" altLang="zh-CN" sz="2000" dirty="0" smtClean="0">
              <a:solidFill>
                <a:schemeClr val="tx1"/>
              </a:solidFill>
              <a:latin typeface="+mj-ea"/>
              <a:ea typeface="+mj-ea"/>
            </a:endParaRPr>
          </a:p>
          <a:p>
            <a:pPr algn="ctr"/>
            <a:r>
              <a:rPr lang="zh-CN" altLang="en-US" sz="2000" dirty="0" smtClean="0">
                <a:solidFill>
                  <a:schemeClr val="tx1"/>
                </a:solidFill>
                <a:latin typeface="+mj-ea"/>
                <a:ea typeface="+mj-ea"/>
              </a:rPr>
              <a:t>烟台滨州医学院</a:t>
            </a:r>
            <a:r>
              <a:rPr lang="zh-CN" altLang="en-US" sz="2000" dirty="0">
                <a:solidFill>
                  <a:schemeClr val="tx1"/>
                </a:solidFill>
                <a:latin typeface="+mj-ea"/>
                <a:ea typeface="+mj-ea"/>
              </a:rPr>
              <a:t>名誉教授</a:t>
            </a:r>
            <a:endParaRPr lang="en-US" altLang="zh-CN" sz="2000" dirty="0">
              <a:solidFill>
                <a:schemeClr val="tx1"/>
              </a:solidFill>
              <a:latin typeface="+mj-ea"/>
              <a:ea typeface="+mj-ea"/>
            </a:endParaRPr>
          </a:p>
          <a:p>
            <a:pPr algn="ctr"/>
            <a:r>
              <a:rPr lang="en-US" altLang="zh-CN" sz="2000" dirty="0" smtClean="0">
                <a:solidFill>
                  <a:schemeClr val="tx2">
                    <a:lumMod val="50000"/>
                  </a:schemeClr>
                </a:solidFill>
              </a:rPr>
              <a:t>Yangmin2013@scu.edu.cn</a:t>
            </a:r>
          </a:p>
          <a:p>
            <a:pPr algn="ctr"/>
            <a:endParaRPr lang="en-US" altLang="zh-CN" sz="2000" dirty="0" smtClean="0">
              <a:solidFill>
                <a:schemeClr val="tx2">
                  <a:lumMod val="50000"/>
                </a:schemeClr>
              </a:solidFill>
            </a:endParaRPr>
          </a:p>
          <a:p>
            <a:pPr algn="ctr"/>
            <a:endParaRPr lang="en-US" altLang="zh-CN" sz="2000" dirty="0" smtClean="0">
              <a:solidFill>
                <a:schemeClr val="tx2">
                  <a:lumMod val="50000"/>
                </a:schemeClr>
              </a:solidFill>
            </a:endParaRPr>
          </a:p>
          <a:p>
            <a:pPr algn="ctr"/>
            <a:endParaRPr lang="en-US" altLang="zh-CN" sz="2000" b="1" dirty="0" smtClean="0">
              <a:solidFill>
                <a:schemeClr val="tx2">
                  <a:lumMod val="50000"/>
                </a:schemeClr>
              </a:solidFill>
            </a:endParaRPr>
          </a:p>
          <a:p>
            <a:pPr algn="ctr"/>
            <a:r>
              <a:rPr lang="en-US" sz="2000" b="1" dirty="0" smtClean="0">
                <a:solidFill>
                  <a:schemeClr val="tx2">
                    <a:lumMod val="50000"/>
                  </a:schemeClr>
                </a:solidFill>
              </a:rPr>
              <a:t>201</a:t>
            </a:r>
            <a:r>
              <a:rPr lang="en-US" altLang="zh-CN" sz="2000" b="1" dirty="0" smtClean="0">
                <a:solidFill>
                  <a:schemeClr val="tx2">
                    <a:lumMod val="50000"/>
                  </a:schemeClr>
                </a:solidFill>
              </a:rPr>
              <a:t>6</a:t>
            </a:r>
            <a:r>
              <a:rPr lang="zh-CN" altLang="en-US" sz="2000" b="1" dirty="0" smtClean="0">
                <a:solidFill>
                  <a:schemeClr val="tx2">
                    <a:lumMod val="50000"/>
                  </a:schemeClr>
                </a:solidFill>
              </a:rPr>
              <a:t>年</a:t>
            </a:r>
            <a:r>
              <a:rPr lang="en-US" altLang="zh-CN" sz="2000" dirty="0">
                <a:solidFill>
                  <a:schemeClr val="tx2">
                    <a:lumMod val="50000"/>
                  </a:schemeClr>
                </a:solidFill>
              </a:rPr>
              <a:t>5</a:t>
            </a:r>
            <a:r>
              <a:rPr lang="zh-CN" altLang="en-US" sz="2000" b="1" dirty="0" smtClean="0">
                <a:solidFill>
                  <a:schemeClr val="tx2">
                    <a:lumMod val="50000"/>
                  </a:schemeClr>
                </a:solidFill>
              </a:rPr>
              <a:t>月，苏州</a:t>
            </a:r>
            <a:endParaRPr lang="en-US" sz="2000" b="1"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sz="3200" b="1" dirty="0" smtClean="0">
                <a:latin typeface="+mj-ea"/>
              </a:rPr>
              <a:t> </a:t>
            </a:r>
            <a:r>
              <a:rPr lang="en-US" altLang="zh-CN" sz="3200" b="1" dirty="0">
                <a:latin typeface="+mj-ea"/>
              </a:rPr>
              <a:t>REF</a:t>
            </a:r>
            <a:r>
              <a:rPr lang="zh-CN" altLang="en-US" sz="3200" b="1" dirty="0" smtClean="0">
                <a:latin typeface="+mj-ea"/>
              </a:rPr>
              <a:t>，英国高校卓越</a:t>
            </a:r>
            <a:r>
              <a:rPr lang="zh-CN" altLang="en-US" sz="3200" b="1" dirty="0">
                <a:latin typeface="+mj-ea"/>
              </a:rPr>
              <a:t>研究</a:t>
            </a:r>
            <a:r>
              <a:rPr lang="zh-CN" altLang="en-US" sz="3200" b="1" dirty="0" smtClean="0">
                <a:latin typeface="+mj-ea"/>
              </a:rPr>
              <a:t>框架评审</a:t>
            </a:r>
            <a:endParaRPr lang="en-GB" sz="3200" b="1" dirty="0"/>
          </a:p>
        </p:txBody>
      </p:sp>
      <p:sp>
        <p:nvSpPr>
          <p:cNvPr id="3" name="内容占位符 2"/>
          <p:cNvSpPr>
            <a:spLocks noGrp="1"/>
          </p:cNvSpPr>
          <p:nvPr>
            <p:ph sz="quarter" idx="1"/>
          </p:nvPr>
        </p:nvSpPr>
        <p:spPr/>
        <p:txBody>
          <a:bodyPr/>
          <a:lstStyle/>
          <a:p>
            <a:endParaRPr lang="en-US" altLang="zh-CN" dirty="0" smtClean="0">
              <a:latin typeface="+mj-ea"/>
              <a:ea typeface="+mj-ea"/>
            </a:endParaRPr>
          </a:p>
          <a:p>
            <a:r>
              <a:rPr lang="zh-CN" altLang="en-US" dirty="0" smtClean="0">
                <a:latin typeface="+mj-ea"/>
                <a:ea typeface="+mj-ea"/>
              </a:rPr>
              <a:t>每</a:t>
            </a:r>
            <a:r>
              <a:rPr lang="en-US" altLang="zh-CN" dirty="0" smtClean="0">
                <a:latin typeface="+mj-ea"/>
                <a:ea typeface="+mj-ea"/>
              </a:rPr>
              <a:t>4</a:t>
            </a:r>
            <a:r>
              <a:rPr lang="zh-CN" altLang="en-US" dirty="0" smtClean="0">
                <a:latin typeface="+mj-ea"/>
                <a:ea typeface="+mj-ea"/>
              </a:rPr>
              <a:t>年一次</a:t>
            </a:r>
            <a:endParaRPr lang="en-US" altLang="zh-CN" dirty="0" smtClean="0">
              <a:latin typeface="+mj-ea"/>
              <a:ea typeface="+mj-ea"/>
            </a:endParaRPr>
          </a:p>
          <a:p>
            <a:r>
              <a:rPr lang="zh-CN" altLang="en-US" dirty="0">
                <a:latin typeface="+mj-ea"/>
                <a:ea typeface="+mj-ea"/>
              </a:rPr>
              <a:t>各</a:t>
            </a:r>
            <a:r>
              <a:rPr lang="zh-CN" altLang="en-US" dirty="0" smtClean="0">
                <a:latin typeface="+mj-ea"/>
                <a:ea typeface="+mj-ea"/>
              </a:rPr>
              <a:t>校自报够格的个人、专业和案例</a:t>
            </a:r>
            <a:endParaRPr lang="en-GB" altLang="zh-CN" dirty="0">
              <a:latin typeface="+mj-ea"/>
              <a:ea typeface="+mj-ea"/>
            </a:endParaRPr>
          </a:p>
          <a:p>
            <a:r>
              <a:rPr lang="zh-CN" altLang="en-US" dirty="0" smtClean="0">
                <a:latin typeface="+mj-ea"/>
                <a:ea typeface="+mj-ea"/>
              </a:rPr>
              <a:t>个人给出最有代表性的</a:t>
            </a:r>
            <a:r>
              <a:rPr lang="en-US" altLang="zh-CN" dirty="0" smtClean="0">
                <a:latin typeface="+mj-ea"/>
                <a:ea typeface="+mj-ea"/>
              </a:rPr>
              <a:t>4</a:t>
            </a:r>
            <a:r>
              <a:rPr lang="zh-CN" altLang="en-US" dirty="0" smtClean="0">
                <a:latin typeface="+mj-ea"/>
                <a:ea typeface="+mj-ea"/>
              </a:rPr>
              <a:t>篇论文评选入围（</a:t>
            </a:r>
            <a:r>
              <a:rPr lang="en-US" altLang="zh-CN" dirty="0" smtClean="0">
                <a:latin typeface="+mj-ea"/>
                <a:ea typeface="+mj-ea"/>
              </a:rPr>
              <a:t>RETURN</a:t>
            </a:r>
            <a:r>
              <a:rPr lang="zh-CN" altLang="en-US" dirty="0" smtClean="0">
                <a:latin typeface="+mj-ea"/>
                <a:ea typeface="+mj-ea"/>
              </a:rPr>
              <a:t>）</a:t>
            </a:r>
            <a:endParaRPr lang="en-US" altLang="zh-CN" dirty="0" smtClean="0">
              <a:latin typeface="+mj-ea"/>
              <a:ea typeface="+mj-ea"/>
            </a:endParaRPr>
          </a:p>
          <a:p>
            <a:r>
              <a:rPr lang="zh-CN" altLang="en-US" dirty="0" smtClean="0">
                <a:latin typeface="+mj-ea"/>
                <a:ea typeface="+mj-ea"/>
              </a:rPr>
              <a:t>评分按</a:t>
            </a:r>
            <a:r>
              <a:rPr lang="en-US" altLang="zh-CN" dirty="0" smtClean="0">
                <a:latin typeface="+mj-ea"/>
                <a:ea typeface="+mj-ea"/>
              </a:rPr>
              <a:t>1</a:t>
            </a:r>
            <a:r>
              <a:rPr lang="zh-CN" altLang="en-US" dirty="0">
                <a:latin typeface="+mj-ea"/>
                <a:ea typeface="+mj-ea"/>
              </a:rPr>
              <a:t>星</a:t>
            </a:r>
            <a:r>
              <a:rPr lang="zh-CN" altLang="en-US" dirty="0" smtClean="0">
                <a:latin typeface="+mj-ea"/>
                <a:ea typeface="+mj-ea"/>
              </a:rPr>
              <a:t>、</a:t>
            </a:r>
            <a:r>
              <a:rPr lang="en-US" altLang="zh-CN" dirty="0" smtClean="0">
                <a:latin typeface="+mj-ea"/>
                <a:ea typeface="+mj-ea"/>
              </a:rPr>
              <a:t>2</a:t>
            </a:r>
            <a:r>
              <a:rPr lang="zh-CN" altLang="en-US" dirty="0" smtClean="0">
                <a:latin typeface="+mj-ea"/>
                <a:ea typeface="+mj-ea"/>
              </a:rPr>
              <a:t>星、</a:t>
            </a:r>
            <a:r>
              <a:rPr lang="en-US" altLang="zh-CN" dirty="0" smtClean="0">
                <a:latin typeface="+mj-ea"/>
                <a:ea typeface="+mj-ea"/>
              </a:rPr>
              <a:t>3</a:t>
            </a:r>
            <a:r>
              <a:rPr lang="zh-CN" altLang="en-US" dirty="0" smtClean="0">
                <a:latin typeface="+mj-ea"/>
                <a:ea typeface="+mj-ea"/>
              </a:rPr>
              <a:t>星和</a:t>
            </a:r>
            <a:r>
              <a:rPr lang="en-US" altLang="zh-CN" dirty="0" smtClean="0">
                <a:latin typeface="+mj-ea"/>
                <a:ea typeface="+mj-ea"/>
              </a:rPr>
              <a:t>4</a:t>
            </a:r>
            <a:r>
              <a:rPr lang="zh-CN" altLang="en-US" dirty="0" smtClean="0">
                <a:latin typeface="+mj-ea"/>
                <a:ea typeface="+mj-ea"/>
              </a:rPr>
              <a:t>星</a:t>
            </a:r>
            <a:endParaRPr lang="en-US" altLang="zh-CN" dirty="0" smtClean="0">
              <a:latin typeface="+mj-ea"/>
              <a:ea typeface="+mj-ea"/>
            </a:endParaRPr>
          </a:p>
          <a:p>
            <a:r>
              <a:rPr lang="zh-CN" altLang="en-US" dirty="0" smtClean="0">
                <a:latin typeface="+mj-ea"/>
                <a:ea typeface="+mj-ea"/>
              </a:rPr>
              <a:t>使用按专业的外部评审小组综合评分</a:t>
            </a:r>
            <a:endParaRPr lang="en-US" altLang="zh-CN" dirty="0">
              <a:latin typeface="+mj-ea"/>
              <a:ea typeface="+mj-ea"/>
            </a:endParaRPr>
          </a:p>
          <a:p>
            <a:r>
              <a:rPr lang="zh-CN" altLang="en-US" dirty="0" smtClean="0">
                <a:latin typeface="+mj-ea"/>
                <a:ea typeface="+mj-ea"/>
              </a:rPr>
              <a:t>教育部按各校入选的个人人数和评分向各校拨</a:t>
            </a:r>
            <a:r>
              <a:rPr lang="en-US" altLang="zh-CN" dirty="0" smtClean="0">
                <a:latin typeface="+mj-ea"/>
                <a:ea typeface="+mj-ea"/>
              </a:rPr>
              <a:t>4</a:t>
            </a:r>
            <a:r>
              <a:rPr lang="zh-CN" altLang="en-US" dirty="0" smtClean="0">
                <a:latin typeface="+mj-ea"/>
                <a:ea typeface="+mj-ea"/>
              </a:rPr>
              <a:t>年的科研款</a:t>
            </a:r>
            <a:endParaRPr lang="en-US" altLang="zh-CN" dirty="0" smtClean="0">
              <a:latin typeface="+mj-ea"/>
              <a:ea typeface="+mj-ea"/>
            </a:endParaRPr>
          </a:p>
          <a:p>
            <a:r>
              <a:rPr lang="zh-CN" altLang="en-US" dirty="0" smtClean="0">
                <a:latin typeface="+mj-ea"/>
                <a:ea typeface="+mj-ea"/>
              </a:rPr>
              <a:t>部分人内部淘汰出局，机构排名公开</a:t>
            </a:r>
            <a:endParaRPr lang="en-GB" dirty="0">
              <a:latin typeface="+mj-ea"/>
              <a:ea typeface="+mj-ea"/>
            </a:endParaRPr>
          </a:p>
        </p:txBody>
      </p:sp>
    </p:spTree>
    <p:extLst>
      <p:ext uri="{BB962C8B-B14F-4D97-AF65-F5344CB8AC3E}">
        <p14:creationId xmlns:p14="http://schemas.microsoft.com/office/powerpoint/2010/main" val="12586870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结果查询</a:t>
            </a:r>
            <a:endParaRPr lang="en-GB" sz="4000" b="1" dirty="0"/>
          </a:p>
        </p:txBody>
      </p:sp>
      <p:pic>
        <p:nvPicPr>
          <p:cNvPr id="4" name="内容占位符 3"/>
          <p:cNvPicPr>
            <a:picLocks noGrp="1" noChangeAspect="1"/>
          </p:cNvPicPr>
          <p:nvPr>
            <p:ph sz="quarter" idx="1"/>
          </p:nvPr>
        </p:nvPicPr>
        <p:blipFill>
          <a:blip r:embed="rId2"/>
          <a:stretch>
            <a:fillRect/>
          </a:stretch>
        </p:blipFill>
        <p:spPr>
          <a:xfrm>
            <a:off x="690227" y="1417638"/>
            <a:ext cx="7626189" cy="5056187"/>
          </a:xfrm>
          <a:prstGeom prst="rect">
            <a:avLst/>
          </a:prstGeom>
        </p:spPr>
      </p:pic>
    </p:spTree>
    <p:extLst>
      <p:ext uri="{BB962C8B-B14F-4D97-AF65-F5344CB8AC3E}">
        <p14:creationId xmlns:p14="http://schemas.microsoft.com/office/powerpoint/2010/main" val="594693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922114"/>
          </a:xfrm>
        </p:spPr>
        <p:txBody>
          <a:bodyPr>
            <a:normAutofit/>
          </a:bodyPr>
          <a:lstStyle/>
          <a:p>
            <a:r>
              <a:rPr lang="zh-CN" altLang="en-US" sz="3600" b="1" dirty="0" smtClean="0">
                <a:latin typeface="+mj-ea"/>
              </a:rPr>
              <a:t>部分大学数学学科排名（</a:t>
            </a:r>
            <a:r>
              <a:rPr lang="en-US" altLang="zh-CN" sz="3600" b="1" dirty="0" smtClean="0">
                <a:latin typeface="+mj-ea"/>
              </a:rPr>
              <a:t>2014 REF</a:t>
            </a:r>
            <a:r>
              <a:rPr lang="zh-CN" altLang="en-US" sz="3600" b="1" dirty="0" smtClean="0">
                <a:latin typeface="+mj-ea"/>
              </a:rPr>
              <a:t>）</a:t>
            </a:r>
            <a:endParaRPr lang="en-GB" sz="3600" b="1" dirty="0">
              <a:latin typeface="+mj-ea"/>
            </a:endParaRPr>
          </a:p>
        </p:txBody>
      </p:sp>
      <p:pic>
        <p:nvPicPr>
          <p:cNvPr id="4" name="内容占位符 3"/>
          <p:cNvPicPr>
            <a:picLocks noGrp="1" noChangeAspect="1"/>
          </p:cNvPicPr>
          <p:nvPr>
            <p:ph sz="quarter" idx="1"/>
          </p:nvPr>
        </p:nvPicPr>
        <p:blipFill>
          <a:blip r:embed="rId2"/>
          <a:stretch>
            <a:fillRect/>
          </a:stretch>
        </p:blipFill>
        <p:spPr>
          <a:xfrm>
            <a:off x="827584" y="1417638"/>
            <a:ext cx="6912768" cy="5107706"/>
          </a:xfrm>
          <a:prstGeom prst="rect">
            <a:avLst/>
          </a:prstGeom>
        </p:spPr>
      </p:pic>
      <p:sp>
        <p:nvSpPr>
          <p:cNvPr id="5" name="文本框 4"/>
          <p:cNvSpPr txBox="1"/>
          <p:nvPr/>
        </p:nvSpPr>
        <p:spPr>
          <a:xfrm>
            <a:off x="323528" y="2420888"/>
            <a:ext cx="1440160" cy="1815882"/>
          </a:xfrm>
          <a:prstGeom prst="rect">
            <a:avLst/>
          </a:prstGeom>
          <a:noFill/>
        </p:spPr>
        <p:txBody>
          <a:bodyPr wrap="square" rtlCol="0">
            <a:spAutoFit/>
          </a:bodyPr>
          <a:lstStyle/>
          <a:p>
            <a:r>
              <a:rPr lang="en-GB" sz="1600" dirty="0" smtClean="0"/>
              <a:t>FTE over 100:</a:t>
            </a:r>
          </a:p>
          <a:p>
            <a:endParaRPr lang="en-GB" sz="1600" dirty="0" smtClean="0"/>
          </a:p>
          <a:p>
            <a:r>
              <a:rPr lang="en-GB" sz="1600" dirty="0" smtClean="0"/>
              <a:t>Cambridge</a:t>
            </a:r>
          </a:p>
          <a:p>
            <a:r>
              <a:rPr lang="en-GB" sz="1600" dirty="0" smtClean="0"/>
              <a:t>Oxford</a:t>
            </a:r>
          </a:p>
          <a:p>
            <a:r>
              <a:rPr lang="en-GB" sz="1600" dirty="0" smtClean="0"/>
              <a:t>Imperial</a:t>
            </a:r>
          </a:p>
          <a:p>
            <a:r>
              <a:rPr lang="en-GB" sz="1600" dirty="0" smtClean="0"/>
              <a:t>Warwick</a:t>
            </a:r>
            <a:endParaRPr lang="en-GB" sz="1600" dirty="0"/>
          </a:p>
        </p:txBody>
      </p:sp>
    </p:spTree>
    <p:extLst>
      <p:ext uri="{BB962C8B-B14F-4D97-AF65-F5344CB8AC3E}">
        <p14:creationId xmlns:p14="http://schemas.microsoft.com/office/powerpoint/2010/main" val="1553386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mj-ea"/>
              </a:rPr>
              <a:t>部分大学</a:t>
            </a:r>
            <a:r>
              <a:rPr lang="zh-CN" altLang="en-US" sz="3200" b="1" dirty="0" smtClean="0">
                <a:latin typeface="+mj-ea"/>
              </a:rPr>
              <a:t>数学学科概貌（</a:t>
            </a:r>
            <a:r>
              <a:rPr lang="en-US" altLang="zh-CN" sz="3200" b="1" dirty="0">
                <a:latin typeface="+mj-ea"/>
              </a:rPr>
              <a:t>2014 REF</a:t>
            </a:r>
            <a:r>
              <a:rPr lang="zh-CN" altLang="en-US" sz="3200" b="1" dirty="0">
                <a:latin typeface="+mj-ea"/>
              </a:rPr>
              <a:t>）</a:t>
            </a:r>
            <a:endParaRPr lang="en-GB" dirty="0"/>
          </a:p>
        </p:txBody>
      </p:sp>
      <p:pic>
        <p:nvPicPr>
          <p:cNvPr id="4" name="内容占位符 3"/>
          <p:cNvPicPr>
            <a:picLocks noGrp="1" noChangeAspect="1"/>
          </p:cNvPicPr>
          <p:nvPr>
            <p:ph sz="quarter" idx="1"/>
          </p:nvPr>
        </p:nvPicPr>
        <p:blipFill>
          <a:blip r:embed="rId2"/>
          <a:stretch>
            <a:fillRect/>
          </a:stretch>
        </p:blipFill>
        <p:spPr>
          <a:xfrm>
            <a:off x="1547664" y="1417638"/>
            <a:ext cx="5544616" cy="5056187"/>
          </a:xfrm>
          <a:prstGeom prst="rect">
            <a:avLst/>
          </a:prstGeom>
        </p:spPr>
      </p:pic>
    </p:spTree>
    <p:extLst>
      <p:ext uri="{BB962C8B-B14F-4D97-AF65-F5344CB8AC3E}">
        <p14:creationId xmlns:p14="http://schemas.microsoft.com/office/powerpoint/2010/main" val="2658963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400" b="1" u="sng" dirty="0">
                <a:latin typeface="+mj-ea"/>
              </a:rPr>
              <a:t>专业</a:t>
            </a:r>
            <a:r>
              <a:rPr lang="zh-CN" altLang="en-US" sz="4400" b="1" u="sng" dirty="0" smtClean="0">
                <a:latin typeface="+mj-ea"/>
              </a:rPr>
              <a:t>杂志（免费发表）</a:t>
            </a:r>
            <a:endParaRPr lang="en-GB" sz="4400" b="1" u="sng" dirty="0"/>
          </a:p>
        </p:txBody>
      </p:sp>
      <p:pic>
        <p:nvPicPr>
          <p:cNvPr id="4" name="内容占位符 3"/>
          <p:cNvPicPr>
            <a:picLocks noGrp="1" noChangeAspect="1"/>
          </p:cNvPicPr>
          <p:nvPr>
            <p:ph sz="quarter" idx="1"/>
          </p:nvPr>
        </p:nvPicPr>
        <p:blipFill>
          <a:blip r:embed="rId2"/>
          <a:stretch>
            <a:fillRect/>
          </a:stretch>
        </p:blipFill>
        <p:spPr>
          <a:xfrm>
            <a:off x="683568" y="1628800"/>
            <a:ext cx="2514600" cy="3562350"/>
          </a:xfrm>
          <a:prstGeom prst="rect">
            <a:avLst/>
          </a:prstGeom>
        </p:spPr>
      </p:pic>
      <p:pic>
        <p:nvPicPr>
          <p:cNvPr id="5" name="图片 4"/>
          <p:cNvPicPr>
            <a:picLocks noChangeAspect="1"/>
          </p:cNvPicPr>
          <p:nvPr/>
        </p:nvPicPr>
        <p:blipFill>
          <a:blip r:embed="rId3"/>
          <a:stretch>
            <a:fillRect/>
          </a:stretch>
        </p:blipFill>
        <p:spPr>
          <a:xfrm>
            <a:off x="3300412" y="1609725"/>
            <a:ext cx="2543175" cy="3638550"/>
          </a:xfrm>
          <a:prstGeom prst="rect">
            <a:avLst/>
          </a:prstGeom>
        </p:spPr>
      </p:pic>
      <p:pic>
        <p:nvPicPr>
          <p:cNvPr id="6" name="图片 5"/>
          <p:cNvPicPr>
            <a:picLocks noChangeAspect="1"/>
          </p:cNvPicPr>
          <p:nvPr/>
        </p:nvPicPr>
        <p:blipFill>
          <a:blip r:embed="rId4"/>
          <a:stretch>
            <a:fillRect/>
          </a:stretch>
        </p:blipFill>
        <p:spPr>
          <a:xfrm>
            <a:off x="5945831" y="1609725"/>
            <a:ext cx="2619375" cy="3667125"/>
          </a:xfrm>
          <a:prstGeom prst="rect">
            <a:avLst/>
          </a:prstGeom>
        </p:spPr>
      </p:pic>
    </p:spTree>
    <p:extLst>
      <p:ext uri="{BB962C8B-B14F-4D97-AF65-F5344CB8AC3E}">
        <p14:creationId xmlns:p14="http://schemas.microsoft.com/office/powerpoint/2010/main" val="4064452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400" b="1" u="sng" dirty="0" smtClean="0"/>
              <a:t>科普杂志</a:t>
            </a:r>
            <a:r>
              <a:rPr lang="zh-CN" altLang="en-US" sz="4400" b="1" u="sng" dirty="0">
                <a:latin typeface="+mj-ea"/>
              </a:rPr>
              <a:t>（免费发表）</a:t>
            </a:r>
            <a:endParaRPr lang="en-US" sz="4400" b="1" u="sng" dirty="0"/>
          </a:p>
        </p:txBody>
      </p:sp>
      <p:pic>
        <p:nvPicPr>
          <p:cNvPr id="4" name="Content Placeholder 3"/>
          <p:cNvPicPr>
            <a:picLocks noGrp="1"/>
          </p:cNvPicPr>
          <p:nvPr>
            <p:ph sz="quarter" idx="1"/>
          </p:nvPr>
        </p:nvPicPr>
        <p:blipFill>
          <a:blip r:embed="rId2" cstate="print"/>
          <a:srcRect/>
          <a:stretch>
            <a:fillRect/>
          </a:stretch>
        </p:blipFill>
        <p:spPr bwMode="auto">
          <a:xfrm>
            <a:off x="2195736" y="1556792"/>
            <a:ext cx="4248472" cy="5056187"/>
          </a:xfrm>
          <a:prstGeom prst="rect">
            <a:avLst/>
          </a:prstGeom>
          <a:noFill/>
          <a:ln w="9525">
            <a:noFill/>
            <a:miter lim="800000"/>
            <a:headEnd/>
            <a:tailEnd/>
          </a:ln>
        </p:spPr>
      </p:pic>
    </p:spTree>
    <p:extLst>
      <p:ext uri="{BB962C8B-B14F-4D97-AF65-F5344CB8AC3E}">
        <p14:creationId xmlns:p14="http://schemas.microsoft.com/office/powerpoint/2010/main" val="31960778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zh-CN" altLang="en-US" b="1" dirty="0" smtClean="0">
                <a:solidFill>
                  <a:schemeClr val="tx1"/>
                </a:solidFill>
              </a:rPr>
              <a:t>加一视频展示</a:t>
            </a:r>
            <a:r>
              <a:rPr lang="en-US" altLang="zh-CN" b="1" dirty="0" smtClean="0">
                <a:solidFill>
                  <a:schemeClr val="tx1"/>
                </a:solidFill>
              </a:rPr>
              <a:t>RSS</a:t>
            </a:r>
            <a:r>
              <a:rPr lang="zh-CN" altLang="en-US" b="1" dirty="0" smtClean="0">
                <a:solidFill>
                  <a:schemeClr val="tx1"/>
                </a:solidFill>
              </a:rPr>
              <a:t>统计普及教育实例）</a:t>
            </a:r>
            <a:endParaRPr lang="en-GB" b="1" dirty="0">
              <a:solidFill>
                <a:schemeClr val="tx1"/>
              </a:solidFill>
            </a:endParaRPr>
          </a:p>
        </p:txBody>
      </p:sp>
      <p:sp>
        <p:nvSpPr>
          <p:cNvPr id="3" name="内容占位符 2"/>
          <p:cNvSpPr>
            <a:spLocks noGrp="1"/>
          </p:cNvSpPr>
          <p:nvPr>
            <p:ph sz="quarter" idx="1"/>
          </p:nvPr>
        </p:nvSpPr>
        <p:spPr/>
        <p:txBody>
          <a:bodyPr>
            <a:normAutofit fontScale="92500" lnSpcReduction="10000"/>
          </a:bodyPr>
          <a:lstStyle/>
          <a:p>
            <a:pPr marL="0" indent="0">
              <a:buNone/>
            </a:pPr>
            <a:r>
              <a:rPr lang="en-US" b="1" dirty="0"/>
              <a:t>Prof Hans </a:t>
            </a:r>
            <a:r>
              <a:rPr lang="en-US" b="1" dirty="0" err="1"/>
              <a:t>Rosling’s</a:t>
            </a:r>
            <a:r>
              <a:rPr lang="en-US" b="1" dirty="0"/>
              <a:t> lecture video</a:t>
            </a:r>
            <a:endParaRPr lang="en-GB" dirty="0"/>
          </a:p>
          <a:p>
            <a:r>
              <a:rPr lang="en-GB" b="1" dirty="0"/>
              <a:t>Hans </a:t>
            </a:r>
            <a:r>
              <a:rPr lang="en-GB" b="1" dirty="0" err="1"/>
              <a:t>Rosling</a:t>
            </a:r>
            <a:r>
              <a:rPr lang="en-GB" dirty="0"/>
              <a:t> (born 27 July </a:t>
            </a:r>
            <a:r>
              <a:rPr lang="en-GB" dirty="0" smtClean="0"/>
              <a:t>1948)</a:t>
            </a:r>
            <a:r>
              <a:rPr lang="en-GB" u="sng" baseline="30000" dirty="0"/>
              <a:t> </a:t>
            </a:r>
            <a:r>
              <a:rPr lang="en-GB" dirty="0" smtClean="0"/>
              <a:t>is </a:t>
            </a:r>
            <a:r>
              <a:rPr lang="en-GB" dirty="0"/>
              <a:t>a Swedish medical doctor, academic, statistician and public speaker. He is Professor of International Health at </a:t>
            </a:r>
            <a:r>
              <a:rPr lang="en-GB" u="sng" dirty="0" err="1">
                <a:hlinkClick r:id="rId2" tooltip="Karolinska Institute"/>
              </a:rPr>
              <a:t>Karolinska</a:t>
            </a:r>
            <a:r>
              <a:rPr lang="en-GB" u="sng" dirty="0">
                <a:hlinkClick r:id="rId2" tooltip="Karolinska Institute"/>
              </a:rPr>
              <a:t> </a:t>
            </a:r>
            <a:r>
              <a:rPr lang="en-GB" u="sng" dirty="0" smtClean="0">
                <a:hlinkClick r:id="rId2" tooltip="Karolinska Institute"/>
              </a:rPr>
              <a:t>Institute</a:t>
            </a:r>
            <a:r>
              <a:rPr lang="en-GB" dirty="0" smtClean="0"/>
              <a:t> </a:t>
            </a:r>
            <a:r>
              <a:rPr lang="en-GB" dirty="0"/>
              <a:t>and co-founder and chairman of the </a:t>
            </a:r>
            <a:r>
              <a:rPr lang="en-GB" u="sng" dirty="0" err="1">
                <a:hlinkClick r:id="rId3" tooltip="Gapminder Foundation"/>
              </a:rPr>
              <a:t>Gapminder</a:t>
            </a:r>
            <a:r>
              <a:rPr lang="en-GB" u="sng" dirty="0">
                <a:hlinkClick r:id="rId3" tooltip="Gapminder Foundation"/>
              </a:rPr>
              <a:t> Foundation</a:t>
            </a:r>
            <a:r>
              <a:rPr lang="en-GB" dirty="0"/>
              <a:t>, which developed the </a:t>
            </a:r>
            <a:r>
              <a:rPr lang="en-GB" u="sng" dirty="0" err="1">
                <a:hlinkClick r:id="rId4" tooltip="Trendalyzer"/>
              </a:rPr>
              <a:t>Trendalyzer</a:t>
            </a:r>
            <a:r>
              <a:rPr lang="en-GB" dirty="0"/>
              <a:t> software system</a:t>
            </a:r>
          </a:p>
          <a:p>
            <a:pPr marL="0" indent="0">
              <a:buNone/>
            </a:pPr>
            <a:endParaRPr lang="en-US" dirty="0" smtClean="0"/>
          </a:p>
          <a:p>
            <a:pPr marL="0" indent="0">
              <a:buNone/>
            </a:pPr>
            <a:r>
              <a:rPr lang="en-US" altLang="zh-CN" dirty="0" smtClean="0"/>
              <a:t>The</a:t>
            </a:r>
            <a:r>
              <a:rPr lang="en-GB" altLang="zh-CN" dirty="0" smtClean="0"/>
              <a:t> Joy od Stats clips by BBC</a:t>
            </a:r>
            <a:r>
              <a:rPr lang="en-US" dirty="0"/>
              <a:t> </a:t>
            </a:r>
            <a:r>
              <a:rPr lang="en-US" dirty="0" smtClean="0"/>
              <a:t>(2013)</a:t>
            </a:r>
            <a:endParaRPr lang="en-GB" dirty="0"/>
          </a:p>
          <a:p>
            <a:pPr marL="0" indent="0">
              <a:buNone/>
            </a:pPr>
            <a:r>
              <a:rPr lang="en-GB" dirty="0" smtClean="0">
                <a:hlinkClick r:id="rId5" tooltip="http://www.bbc.co.uk/programmes/b00wgq0l"/>
              </a:rPr>
              <a:t>http</a:t>
            </a:r>
            <a:r>
              <a:rPr lang="en-GB" dirty="0">
                <a:hlinkClick r:id="rId5" tooltip="http://www.bbc.co.uk/programmes/b00wgq0l"/>
              </a:rPr>
              <a:t>://www.bbc.co.uk/programmes/b00wgq0l</a:t>
            </a:r>
            <a:endParaRPr lang="en-GB" dirty="0"/>
          </a:p>
          <a:p>
            <a:pPr marL="0" indent="0">
              <a:buNone/>
            </a:pPr>
            <a:r>
              <a:rPr lang="en-US" dirty="0"/>
              <a:t> </a:t>
            </a:r>
            <a:endParaRPr lang="en-GB" dirty="0"/>
          </a:p>
          <a:p>
            <a:pPr marL="0" indent="0">
              <a:buNone/>
            </a:pPr>
            <a:r>
              <a:rPr lang="en-US" dirty="0"/>
              <a:t>long talk: </a:t>
            </a:r>
            <a:r>
              <a:rPr lang="en-US" u="sng" dirty="0">
                <a:hlinkClick r:id="rId6"/>
              </a:rPr>
              <a:t>http://www.ted.com/talks/hans_rosling_shows_the_best_stats_you_ve_ever_seen.html</a:t>
            </a:r>
            <a:endParaRPr lang="en-GB" dirty="0"/>
          </a:p>
          <a:p>
            <a:endParaRPr lang="en-GB" dirty="0"/>
          </a:p>
        </p:txBody>
      </p:sp>
    </p:spTree>
    <p:extLst>
      <p:ext uri="{BB962C8B-B14F-4D97-AF65-F5344CB8AC3E}">
        <p14:creationId xmlns:p14="http://schemas.microsoft.com/office/powerpoint/2010/main" val="35854414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5496" y="548680"/>
            <a:ext cx="8460432" cy="7667625"/>
          </a:xfrm>
          <a:prstGeom prst="rect">
            <a:avLst/>
          </a:prstGeom>
        </p:spPr>
      </p:pic>
      <p:sp>
        <p:nvSpPr>
          <p:cNvPr id="2" name="Title 1"/>
          <p:cNvSpPr>
            <a:spLocks noGrp="1"/>
          </p:cNvSpPr>
          <p:nvPr>
            <p:ph type="title"/>
          </p:nvPr>
        </p:nvSpPr>
        <p:spPr/>
        <p:txBody>
          <a:bodyPr/>
          <a:lstStyle/>
          <a:p>
            <a:endParaRPr lang="en-US" dirty="0"/>
          </a:p>
        </p:txBody>
      </p:sp>
      <p:sp>
        <p:nvSpPr>
          <p:cNvPr id="3" name="内容占位符 2"/>
          <p:cNvSpPr>
            <a:spLocks noGrp="1"/>
          </p:cNvSpPr>
          <p:nvPr>
            <p:ph sz="quarter" idx="1"/>
          </p:nvPr>
        </p:nvSpPr>
        <p:spPr/>
        <p:txBody>
          <a:bodyPr/>
          <a:lstStyle/>
          <a:p>
            <a:endParaRPr lang="en-GB" dirty="0"/>
          </a:p>
        </p:txBody>
      </p:sp>
      <p:sp>
        <p:nvSpPr>
          <p:cNvPr id="5" name="文本框 4"/>
          <p:cNvSpPr txBox="1"/>
          <p:nvPr/>
        </p:nvSpPr>
        <p:spPr>
          <a:xfrm>
            <a:off x="2843808" y="92076"/>
            <a:ext cx="3888432" cy="769441"/>
          </a:xfrm>
          <a:prstGeom prst="rect">
            <a:avLst/>
          </a:prstGeom>
          <a:noFill/>
        </p:spPr>
        <p:txBody>
          <a:bodyPr wrap="square" rtlCol="0">
            <a:spAutoFit/>
          </a:bodyPr>
          <a:lstStyle/>
          <a:p>
            <a:r>
              <a:rPr lang="zh-CN" altLang="en-US" sz="4400" b="1" u="sng" dirty="0" smtClean="0">
                <a:latin typeface="+mj-ea"/>
                <a:ea typeface="+mj-ea"/>
              </a:rPr>
              <a:t>学会简报 </a:t>
            </a:r>
            <a:r>
              <a:rPr lang="en-GB" altLang="zh-CN" sz="4400" b="1" u="sng" dirty="0" smtClean="0">
                <a:latin typeface="+mj-ea"/>
                <a:ea typeface="+mj-ea"/>
              </a:rPr>
              <a:t>(2016)</a:t>
            </a:r>
            <a:endParaRPr lang="en-GB" sz="4400" b="1" u="sng" dirty="0">
              <a:latin typeface="+mj-ea"/>
              <a:ea typeface="+mj-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solidFill>
                  <a:schemeClr val="tx1"/>
                </a:solidFill>
              </a:rPr>
              <a:t>英国统计学科发展机制</a:t>
            </a:r>
            <a:endParaRPr lang="en-GB" sz="4000" b="1" dirty="0">
              <a:solidFill>
                <a:schemeClr val="tx1"/>
              </a:solidFill>
            </a:endParaRPr>
          </a:p>
        </p:txBody>
      </p:sp>
      <p:sp>
        <p:nvSpPr>
          <p:cNvPr id="3" name="内容占位符 2"/>
          <p:cNvSpPr>
            <a:spLocks noGrp="1"/>
          </p:cNvSpPr>
          <p:nvPr>
            <p:ph sz="quarter" idx="1"/>
          </p:nvPr>
        </p:nvSpPr>
        <p:spPr/>
        <p:txBody>
          <a:bodyPr/>
          <a:lstStyle/>
          <a:p>
            <a:pPr marL="0" indent="0">
              <a:spcAft>
                <a:spcPts val="600"/>
              </a:spcAft>
              <a:buNone/>
            </a:pPr>
            <a:endParaRPr lang="en-US" altLang="zh-CN" b="1" u="sng" dirty="0" smtClean="0">
              <a:latin typeface="STKaiti" panose="02010600040101010101" pitchFamily="2" charset="-122"/>
              <a:ea typeface="STKaiti" panose="02010600040101010101" pitchFamily="2" charset="-122"/>
            </a:endParaRPr>
          </a:p>
          <a:p>
            <a:pPr>
              <a:spcAft>
                <a:spcPts val="600"/>
              </a:spcAft>
            </a:pPr>
            <a:r>
              <a:rPr lang="zh-CN" altLang="en-US" b="1" u="sng" dirty="0" smtClean="0">
                <a:latin typeface="STKaiti" panose="02010600040101010101" pitchFamily="2" charset="-122"/>
                <a:ea typeface="STKaiti" panose="02010600040101010101" pitchFamily="2" charset="-122"/>
              </a:rPr>
              <a:t>英国</a:t>
            </a:r>
            <a:r>
              <a:rPr lang="en-GB" b="1" dirty="0" err="1"/>
              <a:t>Rothamsted</a:t>
            </a:r>
            <a:r>
              <a:rPr lang="en-GB" b="1" dirty="0"/>
              <a:t> </a:t>
            </a:r>
            <a:r>
              <a:rPr lang="zh-CN" altLang="en-US" b="1" dirty="0">
                <a:latin typeface="+mj-ea"/>
                <a:ea typeface="+mj-ea"/>
              </a:rPr>
              <a:t>实验</a:t>
            </a:r>
            <a:r>
              <a:rPr lang="zh-CN" altLang="en-US" b="1" dirty="0" smtClean="0">
                <a:latin typeface="+mj-ea"/>
                <a:ea typeface="+mj-ea"/>
              </a:rPr>
              <a:t>站是应用统计学理论发展和优秀统计学家成长的基地；</a:t>
            </a:r>
            <a:endParaRPr lang="en-US" altLang="zh-CN" b="1" dirty="0" smtClean="0">
              <a:latin typeface="+mj-ea"/>
              <a:ea typeface="+mj-ea"/>
            </a:endParaRPr>
          </a:p>
          <a:p>
            <a:pPr>
              <a:spcAft>
                <a:spcPts val="600"/>
              </a:spcAft>
            </a:pPr>
            <a:r>
              <a:rPr lang="en-US" altLang="zh-CN" b="1" dirty="0" smtClean="0">
                <a:latin typeface="+mj-ea"/>
                <a:ea typeface="+mj-ea"/>
              </a:rPr>
              <a:t>RSS</a:t>
            </a:r>
            <a:r>
              <a:rPr lang="zh-CN" altLang="en-US" b="1" dirty="0">
                <a:latin typeface="+mj-ea"/>
                <a:ea typeface="+mj-ea"/>
              </a:rPr>
              <a:t>是促进统计学在各领域广泛和深入应用以及学科交流的平台</a:t>
            </a:r>
            <a:r>
              <a:rPr lang="zh-CN" altLang="en-US" b="1" dirty="0">
                <a:latin typeface="+mj-ea"/>
              </a:rPr>
              <a:t>；</a:t>
            </a:r>
            <a:endParaRPr lang="en-US" altLang="zh-CN" b="1" dirty="0">
              <a:latin typeface="+mj-ea"/>
            </a:endParaRPr>
          </a:p>
          <a:p>
            <a:pPr>
              <a:spcAft>
                <a:spcPts val="600"/>
              </a:spcAft>
            </a:pPr>
            <a:r>
              <a:rPr lang="zh-CN" altLang="en-US" b="1" dirty="0">
                <a:latin typeface="+mj-ea"/>
                <a:ea typeface="+mj-ea"/>
              </a:rPr>
              <a:t>各高校数学系和计算数学系是培养统计学家的摇篮</a:t>
            </a:r>
            <a:r>
              <a:rPr lang="zh-CN" altLang="en-US" b="1" dirty="0">
                <a:latin typeface="+mj-ea"/>
              </a:rPr>
              <a:t>；</a:t>
            </a:r>
            <a:endParaRPr lang="en-US" altLang="zh-CN" b="1" dirty="0">
              <a:latin typeface="+mj-ea"/>
            </a:endParaRPr>
          </a:p>
          <a:p>
            <a:pPr>
              <a:spcAft>
                <a:spcPts val="600"/>
              </a:spcAft>
            </a:pPr>
            <a:endParaRPr lang="en-GB" dirty="0">
              <a:latin typeface="+mj-ea"/>
              <a:ea typeface="+mj-ea"/>
            </a:endParaRPr>
          </a:p>
        </p:txBody>
      </p:sp>
    </p:spTree>
    <p:extLst>
      <p:ext uri="{BB962C8B-B14F-4D97-AF65-F5344CB8AC3E}">
        <p14:creationId xmlns:p14="http://schemas.microsoft.com/office/powerpoint/2010/main" val="2398573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u="sng" dirty="0" smtClean="0"/>
              <a:t>英国大学管理特点</a:t>
            </a:r>
            <a:endParaRPr lang="en-GB" sz="3100" u="sng" dirty="0"/>
          </a:p>
        </p:txBody>
      </p:sp>
      <p:sp>
        <p:nvSpPr>
          <p:cNvPr id="3" name="内容占位符 2"/>
          <p:cNvSpPr>
            <a:spLocks noGrp="1"/>
          </p:cNvSpPr>
          <p:nvPr>
            <p:ph sz="quarter" idx="1"/>
          </p:nvPr>
        </p:nvSpPr>
        <p:spPr/>
        <p:txBody>
          <a:bodyPr>
            <a:normAutofit/>
          </a:bodyPr>
          <a:lstStyle/>
          <a:p>
            <a:r>
              <a:rPr lang="zh-CN" altLang="en-US" sz="2800" dirty="0" smtClean="0">
                <a:latin typeface="+mj-ea"/>
                <a:ea typeface="+mj-ea"/>
              </a:rPr>
              <a:t>学校行政主管招生批准和毕业授学位（进和出），对教学过程几乎零干预</a:t>
            </a:r>
            <a:endParaRPr lang="en-US" altLang="zh-CN" sz="2800" dirty="0" smtClean="0">
              <a:latin typeface="+mj-ea"/>
              <a:ea typeface="+mj-ea"/>
            </a:endParaRPr>
          </a:p>
          <a:p>
            <a:r>
              <a:rPr lang="zh-CN" altLang="en-US" sz="2800" dirty="0" smtClean="0">
                <a:latin typeface="+mj-ea"/>
                <a:ea typeface="+mj-ea"/>
              </a:rPr>
              <a:t>国家没有对特定学科的教学作要求、没有统编教材</a:t>
            </a:r>
            <a:endParaRPr lang="en-US" altLang="zh-CN" sz="2800" dirty="0" smtClean="0">
              <a:latin typeface="+mj-ea"/>
              <a:ea typeface="+mj-ea"/>
            </a:endParaRPr>
          </a:p>
          <a:p>
            <a:r>
              <a:rPr lang="zh-CN" altLang="en-US" sz="2800" dirty="0" smtClean="0">
                <a:latin typeface="+mj-ea"/>
                <a:ea typeface="+mj-ea"/>
              </a:rPr>
              <a:t>学科教学</a:t>
            </a:r>
            <a:r>
              <a:rPr lang="zh-CN" altLang="en-US" sz="2800" dirty="0">
                <a:latin typeface="+mj-ea"/>
                <a:ea typeface="+mj-ea"/>
              </a:rPr>
              <a:t>大纲</a:t>
            </a:r>
            <a:r>
              <a:rPr lang="zh-CN" altLang="en-US" sz="2800" dirty="0" smtClean="0">
                <a:latin typeface="+mj-ea"/>
                <a:ea typeface="+mj-ea"/>
              </a:rPr>
              <a:t>和教材由各校专业人员、甚至授课人员自行确定或编写</a:t>
            </a:r>
            <a:endParaRPr lang="en-US" altLang="zh-CN" sz="2800" dirty="0" smtClean="0">
              <a:latin typeface="+mj-ea"/>
              <a:ea typeface="+mj-ea"/>
            </a:endParaRPr>
          </a:p>
          <a:p>
            <a:r>
              <a:rPr lang="zh-CN" altLang="en-US" sz="2800" dirty="0" smtClean="0">
                <a:latin typeface="+mj-ea"/>
                <a:ea typeface="+mj-ea"/>
              </a:rPr>
              <a:t>教研室有教学的决定权</a:t>
            </a:r>
            <a:endParaRPr lang="en-US" altLang="zh-CN" sz="2800" dirty="0" smtClean="0">
              <a:latin typeface="+mj-ea"/>
              <a:ea typeface="+mj-ea"/>
            </a:endParaRPr>
          </a:p>
          <a:p>
            <a:r>
              <a:rPr lang="zh-CN" altLang="en-US" sz="2800" dirty="0" smtClean="0">
                <a:latin typeface="+mj-ea"/>
                <a:ea typeface="+mj-ea"/>
              </a:rPr>
              <a:t>学生有择校、按老师择课的权利</a:t>
            </a:r>
            <a:endParaRPr lang="en-GB" sz="2800" dirty="0">
              <a:latin typeface="+mj-ea"/>
              <a:ea typeface="+mj-ea"/>
            </a:endParaRPr>
          </a:p>
        </p:txBody>
      </p:sp>
    </p:spTree>
    <p:extLst>
      <p:ext uri="{BB962C8B-B14F-4D97-AF65-F5344CB8AC3E}">
        <p14:creationId xmlns:p14="http://schemas.microsoft.com/office/powerpoint/2010/main" val="17013460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solidFill>
                  <a:schemeClr val="tx1"/>
                </a:solidFill>
              </a:rPr>
              <a:t>思考和</a:t>
            </a:r>
            <a:r>
              <a:rPr lang="zh-CN" altLang="en-US" sz="4000" b="1" dirty="0">
                <a:solidFill>
                  <a:schemeClr val="tx1"/>
                </a:solidFill>
              </a:rPr>
              <a:t>比较</a:t>
            </a:r>
            <a:endParaRPr lang="en-GB" sz="4000" b="1" dirty="0">
              <a:solidFill>
                <a:schemeClr val="tx1"/>
              </a:solidFill>
            </a:endParaRPr>
          </a:p>
        </p:txBody>
      </p:sp>
      <p:sp>
        <p:nvSpPr>
          <p:cNvPr id="3" name="内容占位符 2"/>
          <p:cNvSpPr>
            <a:spLocks noGrp="1"/>
          </p:cNvSpPr>
          <p:nvPr>
            <p:ph sz="quarter" idx="1"/>
          </p:nvPr>
        </p:nvSpPr>
        <p:spPr>
          <a:xfrm>
            <a:off x="539552" y="1988840"/>
            <a:ext cx="7467600" cy="4133056"/>
          </a:xfrm>
        </p:spPr>
        <p:txBody>
          <a:bodyPr/>
          <a:lstStyle/>
          <a:p>
            <a:r>
              <a:rPr lang="zh-CN" altLang="en-US" b="1" dirty="0" smtClean="0">
                <a:latin typeface="+mj-ea"/>
                <a:ea typeface="+mj-ea"/>
              </a:rPr>
              <a:t>统计学</a:t>
            </a:r>
            <a:r>
              <a:rPr lang="zh-CN" altLang="en-US" b="1" dirty="0">
                <a:latin typeface="+mj-ea"/>
                <a:ea typeface="+mj-ea"/>
              </a:rPr>
              <a:t>和</a:t>
            </a:r>
            <a:r>
              <a:rPr lang="zh-CN" altLang="en-US" b="1" dirty="0" smtClean="0">
                <a:latin typeface="+mj-ea"/>
                <a:ea typeface="+mj-ea"/>
              </a:rPr>
              <a:t>数学的关系？</a:t>
            </a:r>
            <a:endParaRPr lang="en-US" altLang="zh-CN" b="1" dirty="0" smtClean="0">
              <a:latin typeface="+mj-ea"/>
              <a:ea typeface="+mj-ea"/>
            </a:endParaRPr>
          </a:p>
          <a:p>
            <a:r>
              <a:rPr lang="zh-CN" altLang="en-US" b="1" dirty="0" smtClean="0">
                <a:latin typeface="+mj-ea"/>
                <a:ea typeface="+mj-ea"/>
              </a:rPr>
              <a:t>统计学会的结构、在促进学科发展中的作用？</a:t>
            </a:r>
            <a:endParaRPr lang="en-US" altLang="zh-CN" b="1" dirty="0" smtClean="0">
              <a:latin typeface="+mj-ea"/>
              <a:ea typeface="+mj-ea"/>
            </a:endParaRPr>
          </a:p>
          <a:p>
            <a:r>
              <a:rPr lang="zh-CN" altLang="en-US" b="1" dirty="0" smtClean="0">
                <a:latin typeface="+mj-ea"/>
                <a:ea typeface="+mj-ea"/>
              </a:rPr>
              <a:t>医学统计（生物统计）高等人才的培养路径？</a:t>
            </a:r>
            <a:endParaRPr lang="en-US" altLang="zh-CN" b="1" dirty="0" smtClean="0">
              <a:latin typeface="+mj-ea"/>
              <a:ea typeface="+mj-ea"/>
            </a:endParaRPr>
          </a:p>
          <a:p>
            <a:r>
              <a:rPr lang="zh-CN" altLang="en-US" b="1" dirty="0" smtClean="0">
                <a:latin typeface="+mj-ea"/>
                <a:ea typeface="+mj-ea"/>
              </a:rPr>
              <a:t>统计教研室在医学院校的作用？</a:t>
            </a:r>
            <a:endParaRPr lang="en-US" altLang="zh-CN" b="1" dirty="0" smtClean="0">
              <a:latin typeface="+mj-ea"/>
              <a:ea typeface="+mj-ea"/>
            </a:endParaRPr>
          </a:p>
          <a:p>
            <a:r>
              <a:rPr lang="zh-CN" altLang="en-US" b="1" dirty="0" smtClean="0">
                <a:latin typeface="+mj-ea"/>
                <a:ea typeface="+mj-ea"/>
              </a:rPr>
              <a:t>医学院本科生是否需要学习统计学？</a:t>
            </a:r>
            <a:endParaRPr lang="en-US" altLang="zh-CN" b="1" dirty="0" smtClean="0">
              <a:latin typeface="+mj-ea"/>
              <a:ea typeface="+mj-ea"/>
            </a:endParaRPr>
          </a:p>
          <a:p>
            <a:r>
              <a:rPr lang="zh-CN" altLang="en-US" b="1" dirty="0" smtClean="0">
                <a:latin typeface="+mj-ea"/>
                <a:ea typeface="+mj-ea"/>
              </a:rPr>
              <a:t>医学院研究生如何学习</a:t>
            </a:r>
            <a:r>
              <a:rPr lang="zh-CN" altLang="en-US" b="1" dirty="0">
                <a:latin typeface="+mj-ea"/>
                <a:ea typeface="+mj-ea"/>
              </a:rPr>
              <a:t>统计学？</a:t>
            </a:r>
            <a:endParaRPr lang="en-US" altLang="zh-CN" b="1" dirty="0">
              <a:latin typeface="+mj-ea"/>
              <a:ea typeface="+mj-ea"/>
            </a:endParaRPr>
          </a:p>
          <a:p>
            <a:r>
              <a:rPr lang="zh-CN" altLang="en-US" b="1" dirty="0" smtClean="0">
                <a:latin typeface="+mj-ea"/>
                <a:ea typeface="+mj-ea"/>
              </a:rPr>
              <a:t>国家统编教材使用的利和弊？</a:t>
            </a:r>
            <a:endParaRPr lang="en-GB" b="1" dirty="0">
              <a:latin typeface="+mj-ea"/>
              <a:ea typeface="+mj-ea"/>
            </a:endParaRPr>
          </a:p>
        </p:txBody>
      </p:sp>
    </p:spTree>
    <p:extLst>
      <p:ext uri="{BB962C8B-B14F-4D97-AF65-F5344CB8AC3E}">
        <p14:creationId xmlns:p14="http://schemas.microsoft.com/office/powerpoint/2010/main" val="25252149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u="sng" dirty="0"/>
              <a:t>系</a:t>
            </a:r>
            <a:r>
              <a:rPr lang="zh-CN" altLang="en-US" sz="3600" b="1" u="sng" dirty="0" smtClean="0"/>
              <a:t>科室确定开设某课程的决定因素</a:t>
            </a:r>
            <a:endParaRPr lang="en-GB" sz="3600" b="1" dirty="0"/>
          </a:p>
        </p:txBody>
      </p:sp>
      <p:sp>
        <p:nvSpPr>
          <p:cNvPr id="3" name="内容占位符 2"/>
          <p:cNvSpPr>
            <a:spLocks noGrp="1"/>
          </p:cNvSpPr>
          <p:nvPr>
            <p:ph sz="quarter" idx="1"/>
          </p:nvPr>
        </p:nvSpPr>
        <p:spPr/>
        <p:txBody>
          <a:bodyPr/>
          <a:lstStyle/>
          <a:p>
            <a:endParaRPr lang="en-US" altLang="zh-CN" dirty="0" smtClean="0">
              <a:latin typeface="+mj-ea"/>
              <a:ea typeface="+mj-ea"/>
            </a:endParaRPr>
          </a:p>
          <a:p>
            <a:r>
              <a:rPr lang="zh-CN" altLang="en-US" dirty="0" smtClean="0">
                <a:latin typeface="+mj-ea"/>
                <a:ea typeface="+mj-ea"/>
              </a:rPr>
              <a:t>学科带头人的专长和资历</a:t>
            </a:r>
            <a:endParaRPr lang="en-US" altLang="zh-CN" dirty="0" smtClean="0">
              <a:latin typeface="+mj-ea"/>
              <a:ea typeface="+mj-ea"/>
            </a:endParaRPr>
          </a:p>
          <a:p>
            <a:r>
              <a:rPr lang="zh-CN" altLang="en-US" dirty="0" smtClean="0">
                <a:latin typeface="+mj-ea"/>
                <a:ea typeface="+mj-ea"/>
              </a:rPr>
              <a:t>当前科研方向和领域</a:t>
            </a:r>
            <a:endParaRPr lang="en-US" altLang="zh-CN" dirty="0" smtClean="0">
              <a:latin typeface="+mj-ea"/>
              <a:ea typeface="+mj-ea"/>
            </a:endParaRPr>
          </a:p>
          <a:p>
            <a:r>
              <a:rPr lang="zh-CN" altLang="en-US" dirty="0">
                <a:latin typeface="+mj-ea"/>
                <a:ea typeface="+mj-ea"/>
              </a:rPr>
              <a:t>是否</a:t>
            </a:r>
            <a:r>
              <a:rPr lang="zh-CN" altLang="en-US" dirty="0" smtClean="0">
                <a:latin typeface="+mj-ea"/>
                <a:ea typeface="+mj-ea"/>
              </a:rPr>
              <a:t>有足够的师资力量和个人教授意愿</a:t>
            </a:r>
            <a:endParaRPr lang="en-US" altLang="zh-CN" dirty="0" smtClean="0">
              <a:latin typeface="+mj-ea"/>
              <a:ea typeface="+mj-ea"/>
            </a:endParaRPr>
          </a:p>
          <a:p>
            <a:r>
              <a:rPr lang="zh-CN" altLang="en-US" dirty="0" smtClean="0">
                <a:latin typeface="+mj-ea"/>
                <a:ea typeface="+mj-ea"/>
              </a:rPr>
              <a:t>是否有要参加竞争当前新学科发展方向的计划（如全球健康、慢病防治、心理健康、贝叶斯理论和方法、大数据处理）</a:t>
            </a:r>
            <a:endParaRPr lang="en-US" altLang="zh-CN" dirty="0" smtClean="0">
              <a:latin typeface="+mj-ea"/>
              <a:ea typeface="+mj-ea"/>
            </a:endParaRPr>
          </a:p>
          <a:p>
            <a:r>
              <a:rPr lang="zh-CN" altLang="en-US" dirty="0" smtClean="0">
                <a:latin typeface="+mj-ea"/>
                <a:ea typeface="+mj-ea"/>
              </a:rPr>
              <a:t>学生数量和来源</a:t>
            </a:r>
            <a:endParaRPr lang="en-US" altLang="zh-CN" dirty="0" smtClean="0">
              <a:latin typeface="+mj-ea"/>
              <a:ea typeface="+mj-ea"/>
            </a:endParaRPr>
          </a:p>
          <a:p>
            <a:r>
              <a:rPr lang="zh-CN" altLang="en-US" dirty="0" smtClean="0">
                <a:latin typeface="+mj-ea"/>
                <a:ea typeface="+mj-ea"/>
              </a:rPr>
              <a:t>就业市场信息或预测</a:t>
            </a:r>
            <a:endParaRPr lang="en-US" altLang="zh-CN" dirty="0" smtClean="0">
              <a:latin typeface="+mj-ea"/>
              <a:ea typeface="+mj-ea"/>
            </a:endParaRPr>
          </a:p>
          <a:p>
            <a:r>
              <a:rPr lang="zh-CN" altLang="en-US" dirty="0" smtClean="0">
                <a:latin typeface="+mj-ea"/>
                <a:ea typeface="+mj-ea"/>
              </a:rPr>
              <a:t>确定授课形式、时数和学分</a:t>
            </a:r>
            <a:endParaRPr lang="en-US" altLang="zh-CN" dirty="0" smtClean="0">
              <a:latin typeface="+mj-ea"/>
              <a:ea typeface="+mj-ea"/>
            </a:endParaRPr>
          </a:p>
          <a:p>
            <a:endParaRPr lang="en-GB" dirty="0">
              <a:latin typeface="+mj-ea"/>
              <a:ea typeface="+mj-ea"/>
            </a:endParaRPr>
          </a:p>
        </p:txBody>
      </p:sp>
    </p:spTree>
    <p:extLst>
      <p:ext uri="{BB962C8B-B14F-4D97-AF65-F5344CB8AC3E}">
        <p14:creationId xmlns:p14="http://schemas.microsoft.com/office/powerpoint/2010/main" val="34913962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a:t>高校</a:t>
            </a:r>
            <a:r>
              <a:rPr lang="zh-CN" altLang="en-US" sz="4000" b="1" u="sng" dirty="0" smtClean="0"/>
              <a:t>教师自主权</a:t>
            </a:r>
            <a:endParaRPr lang="en-GB" sz="4000" b="1" u="sng" dirty="0"/>
          </a:p>
        </p:txBody>
      </p:sp>
      <p:sp>
        <p:nvSpPr>
          <p:cNvPr id="3" name="内容占位符 2"/>
          <p:cNvSpPr>
            <a:spLocks noGrp="1"/>
          </p:cNvSpPr>
          <p:nvPr>
            <p:ph sz="quarter" idx="1"/>
          </p:nvPr>
        </p:nvSpPr>
        <p:spPr/>
        <p:txBody>
          <a:bodyPr/>
          <a:lstStyle/>
          <a:p>
            <a:endParaRPr lang="en-US" altLang="zh-CN" dirty="0" smtClean="0">
              <a:latin typeface="+mj-ea"/>
              <a:ea typeface="+mj-ea"/>
            </a:endParaRPr>
          </a:p>
          <a:p>
            <a:r>
              <a:rPr lang="zh-CN" altLang="en-US" dirty="0" smtClean="0">
                <a:latin typeface="+mj-ea"/>
                <a:ea typeface="+mj-ea"/>
              </a:rPr>
              <a:t>教材（参考书）的选取或自编 （好的书可以被不同学校的教师选用）</a:t>
            </a:r>
            <a:endParaRPr lang="en-US" altLang="zh-CN" dirty="0" smtClean="0">
              <a:latin typeface="+mj-ea"/>
              <a:ea typeface="+mj-ea"/>
            </a:endParaRPr>
          </a:p>
          <a:p>
            <a:r>
              <a:rPr lang="zh-CN" altLang="en-US" dirty="0" smtClean="0">
                <a:latin typeface="+mj-ea"/>
                <a:ea typeface="+mj-ea"/>
              </a:rPr>
              <a:t>教学深度和方式</a:t>
            </a:r>
            <a:endParaRPr lang="en-US" altLang="zh-CN" dirty="0" smtClean="0">
              <a:latin typeface="+mj-ea"/>
              <a:ea typeface="+mj-ea"/>
            </a:endParaRPr>
          </a:p>
          <a:p>
            <a:r>
              <a:rPr lang="zh-CN" altLang="en-US" dirty="0" smtClean="0">
                <a:latin typeface="+mj-ea"/>
                <a:ea typeface="+mj-ea"/>
              </a:rPr>
              <a:t>考试方法和内容</a:t>
            </a:r>
            <a:endParaRPr lang="en-US" altLang="zh-CN" dirty="0" smtClean="0">
              <a:latin typeface="+mj-ea"/>
              <a:ea typeface="+mj-ea"/>
            </a:endParaRPr>
          </a:p>
          <a:p>
            <a:r>
              <a:rPr lang="zh-CN" altLang="en-US" dirty="0" smtClean="0">
                <a:latin typeface="+mj-ea"/>
                <a:ea typeface="+mj-ea"/>
              </a:rPr>
              <a:t>教学效果反馈</a:t>
            </a:r>
            <a:endParaRPr lang="en-GB" dirty="0">
              <a:latin typeface="+mj-ea"/>
              <a:ea typeface="+mj-ea"/>
            </a:endParaRPr>
          </a:p>
        </p:txBody>
      </p:sp>
    </p:spTree>
    <p:extLst>
      <p:ext uri="{BB962C8B-B14F-4D97-AF65-F5344CB8AC3E}">
        <p14:creationId xmlns:p14="http://schemas.microsoft.com/office/powerpoint/2010/main" val="36426758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smtClean="0"/>
              <a:t>研究生指导教师资格</a:t>
            </a:r>
            <a:endParaRPr lang="en-GB" sz="4000" b="1" u="sng" dirty="0"/>
          </a:p>
        </p:txBody>
      </p:sp>
      <p:sp>
        <p:nvSpPr>
          <p:cNvPr id="3" name="内容占位符 2"/>
          <p:cNvSpPr>
            <a:spLocks noGrp="1"/>
          </p:cNvSpPr>
          <p:nvPr>
            <p:ph sz="quarter" idx="1"/>
          </p:nvPr>
        </p:nvSpPr>
        <p:spPr/>
        <p:txBody>
          <a:bodyPr/>
          <a:lstStyle/>
          <a:p>
            <a:endParaRPr lang="en-US" dirty="0" smtClean="0"/>
          </a:p>
          <a:p>
            <a:r>
              <a:rPr lang="zh-CN" altLang="en-US" sz="3200" dirty="0" smtClean="0">
                <a:latin typeface="+mj-ea"/>
                <a:ea typeface="+mj-ea"/>
              </a:rPr>
              <a:t>有研究课题</a:t>
            </a:r>
            <a:endParaRPr lang="en-US" altLang="zh-CN" sz="3200" dirty="0" smtClean="0">
              <a:latin typeface="+mj-ea"/>
              <a:ea typeface="+mj-ea"/>
            </a:endParaRPr>
          </a:p>
          <a:p>
            <a:r>
              <a:rPr lang="zh-CN" altLang="en-US" sz="3200" dirty="0" smtClean="0">
                <a:latin typeface="+mj-ea"/>
                <a:ea typeface="+mj-ea"/>
              </a:rPr>
              <a:t>愿意带学生</a:t>
            </a:r>
            <a:endParaRPr lang="en-GB" altLang="zh-CN" sz="3200" dirty="0">
              <a:latin typeface="+mj-ea"/>
              <a:ea typeface="+mj-ea"/>
            </a:endParaRPr>
          </a:p>
          <a:p>
            <a:r>
              <a:rPr lang="zh-CN" altLang="en-US" sz="3200" dirty="0" smtClean="0">
                <a:latin typeface="+mj-ea"/>
                <a:ea typeface="+mj-ea"/>
              </a:rPr>
              <a:t>与学术职称、</a:t>
            </a:r>
            <a:r>
              <a:rPr lang="zh-CN" altLang="en-US" sz="3200" dirty="0">
                <a:latin typeface="+mj-ea"/>
                <a:ea typeface="+mj-ea"/>
              </a:rPr>
              <a:t>学历高低</a:t>
            </a:r>
            <a:r>
              <a:rPr lang="zh-CN" altLang="en-US" sz="3200" dirty="0" smtClean="0">
                <a:latin typeface="+mj-ea"/>
                <a:ea typeface="+mj-ea"/>
              </a:rPr>
              <a:t>无关</a:t>
            </a:r>
            <a:endParaRPr lang="en-US" altLang="zh-CN" sz="3200" dirty="0" smtClean="0">
              <a:latin typeface="+mj-ea"/>
              <a:ea typeface="+mj-ea"/>
            </a:endParaRPr>
          </a:p>
          <a:p>
            <a:pPr marL="0" indent="0">
              <a:buNone/>
            </a:pPr>
            <a:endParaRPr lang="en-GB" sz="3200" b="1" dirty="0">
              <a:latin typeface="+mj-ea"/>
              <a:ea typeface="+mj-ea"/>
            </a:endParaRPr>
          </a:p>
        </p:txBody>
      </p:sp>
    </p:spTree>
    <p:extLst>
      <p:ext uri="{BB962C8B-B14F-4D97-AF65-F5344CB8AC3E}">
        <p14:creationId xmlns:p14="http://schemas.microsoft.com/office/powerpoint/2010/main" val="28833001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922114"/>
          </a:xfrm>
        </p:spPr>
        <p:txBody>
          <a:bodyPr>
            <a:normAutofit/>
          </a:bodyPr>
          <a:lstStyle/>
          <a:p>
            <a:r>
              <a:rPr lang="zh-CN" altLang="en-US" sz="3600" b="1" u="sng" dirty="0" smtClean="0"/>
              <a:t>英国高校数学人才培养时间</a:t>
            </a:r>
            <a:endParaRPr lang="en-GB" sz="3600" b="1" u="sng" dirty="0"/>
          </a:p>
        </p:txBody>
      </p:sp>
      <p:sp>
        <p:nvSpPr>
          <p:cNvPr id="3" name="内容占位符 2"/>
          <p:cNvSpPr>
            <a:spLocks noGrp="1"/>
          </p:cNvSpPr>
          <p:nvPr>
            <p:ph sz="quarter" idx="1"/>
          </p:nvPr>
        </p:nvSpPr>
        <p:spPr>
          <a:xfrm>
            <a:off x="1115616" y="1844824"/>
            <a:ext cx="6048672" cy="2476872"/>
          </a:xfrm>
        </p:spPr>
        <p:txBody>
          <a:bodyPr/>
          <a:lstStyle/>
          <a:p>
            <a:r>
              <a:rPr lang="zh-CN" altLang="en-US" b="1" dirty="0" smtClean="0"/>
              <a:t>本科（</a:t>
            </a:r>
            <a:r>
              <a:rPr lang="en-US" altLang="zh-CN" b="1" dirty="0" smtClean="0"/>
              <a:t>3</a:t>
            </a:r>
            <a:r>
              <a:rPr lang="zh-CN" altLang="en-US" b="1" dirty="0" smtClean="0"/>
              <a:t>年，课程类）</a:t>
            </a:r>
            <a:endParaRPr lang="en-US" altLang="zh-CN" b="1" dirty="0" smtClean="0"/>
          </a:p>
          <a:p>
            <a:r>
              <a:rPr lang="zh-CN" altLang="en-US" b="1" dirty="0" smtClean="0"/>
              <a:t>本</a:t>
            </a:r>
            <a:r>
              <a:rPr lang="en-US" altLang="zh-CN" b="1" dirty="0" smtClean="0"/>
              <a:t>-</a:t>
            </a:r>
            <a:r>
              <a:rPr lang="zh-CN" altLang="en-US" b="1" dirty="0" smtClean="0"/>
              <a:t>硕连读（</a:t>
            </a:r>
            <a:r>
              <a:rPr lang="en-US" altLang="zh-CN" b="1" dirty="0" smtClean="0"/>
              <a:t>3-4</a:t>
            </a:r>
            <a:r>
              <a:rPr lang="zh-CN" altLang="en-US" b="1" dirty="0" smtClean="0"/>
              <a:t>年）</a:t>
            </a:r>
            <a:endParaRPr lang="en-US" altLang="zh-CN" b="1" dirty="0" smtClean="0"/>
          </a:p>
          <a:p>
            <a:r>
              <a:rPr lang="zh-CN" altLang="en-US" b="1" dirty="0" smtClean="0"/>
              <a:t>硕士（</a:t>
            </a:r>
            <a:r>
              <a:rPr lang="en-US" altLang="zh-CN" b="1" dirty="0" smtClean="0"/>
              <a:t>1</a:t>
            </a:r>
            <a:r>
              <a:rPr lang="zh-CN" altLang="en-US" b="1" dirty="0" smtClean="0"/>
              <a:t>年，课程类或研究类）</a:t>
            </a:r>
            <a:endParaRPr lang="en-US" altLang="zh-CN" b="1" dirty="0" smtClean="0"/>
          </a:p>
          <a:p>
            <a:r>
              <a:rPr lang="zh-CN" altLang="en-US" b="1" dirty="0" smtClean="0"/>
              <a:t>博士（</a:t>
            </a:r>
            <a:r>
              <a:rPr lang="en-US" altLang="zh-CN" b="1" dirty="0" smtClean="0"/>
              <a:t>3</a:t>
            </a:r>
            <a:r>
              <a:rPr lang="zh-CN" altLang="en-US" b="1" dirty="0" smtClean="0"/>
              <a:t>年，研究类）</a:t>
            </a:r>
            <a:endParaRPr lang="en-US" altLang="zh-CN" b="1" dirty="0" smtClean="0"/>
          </a:p>
          <a:p>
            <a:r>
              <a:rPr lang="zh-CN" altLang="en-US" b="1" dirty="0" smtClean="0"/>
              <a:t>博士后（</a:t>
            </a:r>
            <a:r>
              <a:rPr lang="en-US" altLang="zh-CN" b="1" dirty="0" smtClean="0"/>
              <a:t>1-2</a:t>
            </a:r>
            <a:r>
              <a:rPr lang="zh-CN" altLang="en-US" b="1" dirty="0" smtClean="0"/>
              <a:t>年，助研类）</a:t>
            </a:r>
            <a:endParaRPr lang="en-GB" b="1" dirty="0"/>
          </a:p>
        </p:txBody>
      </p:sp>
    </p:spTree>
    <p:extLst>
      <p:ext uri="{BB962C8B-B14F-4D97-AF65-F5344CB8AC3E}">
        <p14:creationId xmlns:p14="http://schemas.microsoft.com/office/powerpoint/2010/main" val="19246642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u="sng" dirty="0" smtClean="0"/>
              <a:t>几个综合大学课程案例</a:t>
            </a:r>
            <a:r>
              <a:rPr lang="en-US" altLang="zh-CN" sz="4000" b="1" u="sng" dirty="0" smtClean="0"/>
              <a:t/>
            </a:r>
            <a:br>
              <a:rPr lang="en-US" altLang="zh-CN" sz="4000" b="1" u="sng" dirty="0" smtClean="0"/>
            </a:br>
            <a:endParaRPr lang="en-GB" sz="2800" b="1" u="sng" dirty="0"/>
          </a:p>
        </p:txBody>
      </p:sp>
      <p:sp>
        <p:nvSpPr>
          <p:cNvPr id="3" name="内容占位符 2"/>
          <p:cNvSpPr>
            <a:spLocks noGrp="1"/>
          </p:cNvSpPr>
          <p:nvPr>
            <p:ph sz="quarter" idx="1"/>
          </p:nvPr>
        </p:nvSpPr>
        <p:spPr>
          <a:xfrm>
            <a:off x="1115616" y="1628800"/>
            <a:ext cx="5616624" cy="2808312"/>
          </a:xfrm>
        </p:spPr>
        <p:txBody>
          <a:bodyPr/>
          <a:lstStyle/>
          <a:p>
            <a:pPr marL="0" indent="0" algn="ctr">
              <a:buNone/>
            </a:pPr>
            <a:r>
              <a:rPr lang="en-US" altLang="zh-CN" sz="2800" b="1" u="sng" dirty="0"/>
              <a:t>2014 </a:t>
            </a:r>
            <a:r>
              <a:rPr lang="en-US" altLang="zh-CN" b="1" u="sng" dirty="0"/>
              <a:t>REF </a:t>
            </a:r>
            <a:r>
              <a:rPr lang="zh-CN" altLang="en-US" b="1" u="sng" dirty="0"/>
              <a:t>数学</a:t>
            </a:r>
            <a:r>
              <a:rPr lang="zh-CN" altLang="en-US" b="1" u="sng" dirty="0" smtClean="0"/>
              <a:t>学科研究质量评分</a:t>
            </a:r>
            <a:endParaRPr lang="en-US" altLang="zh-CN" b="1" u="sng" dirty="0" smtClean="0"/>
          </a:p>
          <a:p>
            <a:pPr marL="0" indent="0" algn="ctr">
              <a:buNone/>
            </a:pPr>
            <a:endParaRPr lang="en-US" altLang="zh-CN" dirty="0" smtClean="0"/>
          </a:p>
          <a:p>
            <a:pPr algn="ctr"/>
            <a:r>
              <a:rPr lang="zh-CN" altLang="en-US" dirty="0" smtClean="0"/>
              <a:t>剑桥大学 （高）</a:t>
            </a:r>
            <a:endParaRPr lang="en-US" altLang="zh-CN" dirty="0" smtClean="0"/>
          </a:p>
          <a:p>
            <a:pPr algn="ctr"/>
            <a:r>
              <a:rPr lang="zh-CN" altLang="en-US" dirty="0"/>
              <a:t>牛</a:t>
            </a:r>
            <a:r>
              <a:rPr lang="zh-CN" altLang="en-US" dirty="0" smtClean="0"/>
              <a:t>津大学 （高）</a:t>
            </a:r>
            <a:endParaRPr lang="en-US" altLang="zh-CN" dirty="0" smtClean="0"/>
          </a:p>
          <a:p>
            <a:pPr algn="ctr"/>
            <a:r>
              <a:rPr lang="zh-CN" altLang="en-US" dirty="0" smtClean="0"/>
              <a:t>曼切斯特大学 （中）</a:t>
            </a:r>
            <a:endParaRPr lang="en-US" altLang="zh-CN" dirty="0" smtClean="0"/>
          </a:p>
          <a:p>
            <a:pPr algn="ctr"/>
            <a:r>
              <a:rPr lang="zh-CN" altLang="en-US" dirty="0" smtClean="0"/>
              <a:t>格林威治大学（低）</a:t>
            </a:r>
            <a:endParaRPr lang="en-GB" dirty="0"/>
          </a:p>
        </p:txBody>
      </p:sp>
      <p:pic>
        <p:nvPicPr>
          <p:cNvPr id="4" name="图片 3"/>
          <p:cNvPicPr>
            <a:picLocks noChangeAspect="1"/>
          </p:cNvPicPr>
          <p:nvPr/>
        </p:nvPicPr>
        <p:blipFill>
          <a:blip r:embed="rId2"/>
          <a:stretch>
            <a:fillRect/>
          </a:stretch>
        </p:blipFill>
        <p:spPr>
          <a:xfrm>
            <a:off x="4191000" y="4437112"/>
            <a:ext cx="3933825" cy="2209800"/>
          </a:xfrm>
          <a:prstGeom prst="rect">
            <a:avLst/>
          </a:prstGeom>
        </p:spPr>
      </p:pic>
    </p:spTree>
    <p:extLst>
      <p:ext uri="{BB962C8B-B14F-4D97-AF65-F5344CB8AC3E}">
        <p14:creationId xmlns:p14="http://schemas.microsoft.com/office/powerpoint/2010/main" val="25182706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u="sng" dirty="0" smtClean="0"/>
              <a:t>学科设置 </a:t>
            </a:r>
            <a:r>
              <a:rPr lang="zh-CN" altLang="en-US" sz="4800" b="1" u="sng" dirty="0"/>
              <a:t>（剑桥大学）</a:t>
            </a:r>
            <a:endParaRPr lang="en-GB" sz="4800" u="sng"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1706464039"/>
              </p:ext>
            </p:extLst>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15655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400" b="1" u="sng" dirty="0"/>
              <a:t>本科教学 （剑桥大学）</a:t>
            </a:r>
            <a:endParaRPr lang="en-GB" sz="4400" dirty="0"/>
          </a:p>
        </p:txBody>
      </p:sp>
      <p:sp>
        <p:nvSpPr>
          <p:cNvPr id="3" name="内容占位符 2"/>
          <p:cNvSpPr>
            <a:spLocks noGrp="1"/>
          </p:cNvSpPr>
          <p:nvPr>
            <p:ph sz="quarter" idx="1"/>
          </p:nvPr>
        </p:nvSpPr>
        <p:spPr/>
        <p:txBody>
          <a:bodyPr>
            <a:normAutofit/>
          </a:bodyPr>
          <a:lstStyle/>
          <a:p>
            <a:endParaRPr lang="en-US" altLang="zh-CN" sz="3200" dirty="0" smtClean="0">
              <a:latin typeface="+mj-ea"/>
              <a:ea typeface="+mj-ea"/>
            </a:endParaRPr>
          </a:p>
          <a:p>
            <a:r>
              <a:rPr lang="zh-CN" altLang="en-US" sz="3200" dirty="0" smtClean="0">
                <a:latin typeface="+mj-ea"/>
                <a:ea typeface="+mj-ea"/>
              </a:rPr>
              <a:t>学制</a:t>
            </a:r>
            <a:r>
              <a:rPr lang="en-US" altLang="zh-CN" sz="3200" dirty="0" smtClean="0">
                <a:latin typeface="+mj-ea"/>
                <a:ea typeface="+mj-ea"/>
              </a:rPr>
              <a:t>3-4</a:t>
            </a:r>
            <a:r>
              <a:rPr lang="zh-CN" altLang="en-US" sz="3200" dirty="0" smtClean="0">
                <a:latin typeface="+mj-ea"/>
                <a:ea typeface="+mj-ea"/>
              </a:rPr>
              <a:t>年</a:t>
            </a:r>
            <a:r>
              <a:rPr lang="en-US" altLang="zh-CN" sz="3200" dirty="0" smtClean="0">
                <a:latin typeface="+mj-ea"/>
                <a:ea typeface="+mj-ea"/>
              </a:rPr>
              <a:t>,</a:t>
            </a:r>
            <a:r>
              <a:rPr lang="zh-CN" altLang="en-US" sz="3200" dirty="0" smtClean="0">
                <a:latin typeface="+mj-ea"/>
                <a:ea typeface="+mj-ea"/>
              </a:rPr>
              <a:t>选择性本科</a:t>
            </a:r>
            <a:r>
              <a:rPr lang="en-US" altLang="zh-CN" sz="3200" dirty="0" smtClean="0">
                <a:latin typeface="+mj-ea"/>
                <a:ea typeface="+mj-ea"/>
              </a:rPr>
              <a:t>-</a:t>
            </a:r>
            <a:r>
              <a:rPr lang="zh-CN" altLang="en-US" sz="3200" dirty="0" smtClean="0">
                <a:latin typeface="+mj-ea"/>
                <a:ea typeface="+mj-ea"/>
              </a:rPr>
              <a:t>硕士双学位连读</a:t>
            </a:r>
            <a:endParaRPr lang="en-US" altLang="zh-CN" sz="3200" dirty="0" smtClean="0">
              <a:latin typeface="+mj-ea"/>
              <a:ea typeface="+mj-ea"/>
            </a:endParaRPr>
          </a:p>
          <a:p>
            <a:r>
              <a:rPr lang="zh-CN" altLang="en-US" sz="3200" dirty="0" smtClean="0">
                <a:latin typeface="+mj-ea"/>
                <a:ea typeface="+mj-ea"/>
              </a:rPr>
              <a:t>系学术组拟定课程表和相应教学时数</a:t>
            </a:r>
            <a:endParaRPr lang="en-US" altLang="zh-CN" sz="3200" dirty="0" smtClean="0">
              <a:latin typeface="+mj-ea"/>
              <a:ea typeface="+mj-ea"/>
            </a:endParaRPr>
          </a:p>
          <a:p>
            <a:r>
              <a:rPr lang="zh-CN" altLang="en-US" sz="3200" dirty="0" smtClean="0">
                <a:latin typeface="+mj-ea"/>
                <a:ea typeface="+mj-ea"/>
              </a:rPr>
              <a:t>教学风格教师自定</a:t>
            </a:r>
            <a:endParaRPr lang="en-US" altLang="zh-CN" sz="3200" dirty="0" smtClean="0">
              <a:latin typeface="+mj-ea"/>
              <a:ea typeface="+mj-ea"/>
            </a:endParaRPr>
          </a:p>
          <a:p>
            <a:r>
              <a:rPr lang="zh-CN" altLang="en-US" sz="3200" dirty="0" smtClean="0">
                <a:latin typeface="+mj-ea"/>
                <a:ea typeface="+mj-ea"/>
              </a:rPr>
              <a:t>教学方法：课题讲授</a:t>
            </a:r>
            <a:r>
              <a:rPr lang="en-US" altLang="zh-CN" sz="3200" dirty="0" smtClean="0">
                <a:latin typeface="+mj-ea"/>
                <a:ea typeface="+mj-ea"/>
              </a:rPr>
              <a:t>/</a:t>
            </a:r>
            <a:r>
              <a:rPr lang="zh-CN" altLang="en-US" sz="3200" dirty="0" smtClean="0">
                <a:latin typeface="+mj-ea"/>
                <a:ea typeface="+mj-ea"/>
              </a:rPr>
              <a:t>指导小组讨论</a:t>
            </a:r>
            <a:r>
              <a:rPr lang="en-US" altLang="zh-CN" sz="3200" dirty="0" smtClean="0">
                <a:latin typeface="+mj-ea"/>
                <a:ea typeface="+mj-ea"/>
              </a:rPr>
              <a:t>/</a:t>
            </a:r>
            <a:r>
              <a:rPr lang="zh-CN" altLang="en-US" sz="3200" dirty="0" smtClean="0">
                <a:latin typeface="+mj-ea"/>
                <a:ea typeface="+mj-ea"/>
              </a:rPr>
              <a:t>计算项目</a:t>
            </a:r>
            <a:r>
              <a:rPr lang="en-US" altLang="zh-CN" sz="3200" dirty="0" smtClean="0">
                <a:latin typeface="+mj-ea"/>
                <a:ea typeface="+mj-ea"/>
              </a:rPr>
              <a:t>/</a:t>
            </a:r>
            <a:r>
              <a:rPr lang="zh-CN" altLang="en-US" sz="3200" dirty="0" smtClean="0">
                <a:latin typeface="+mj-ea"/>
                <a:ea typeface="+mj-ea"/>
              </a:rPr>
              <a:t>考试</a:t>
            </a:r>
            <a:endParaRPr lang="en-GB" sz="3200" dirty="0">
              <a:latin typeface="+mj-ea"/>
              <a:ea typeface="+mj-ea"/>
            </a:endParaRPr>
          </a:p>
        </p:txBody>
      </p:sp>
    </p:spTree>
    <p:extLst>
      <p:ext uri="{BB962C8B-B14F-4D97-AF65-F5344CB8AC3E}">
        <p14:creationId xmlns:p14="http://schemas.microsoft.com/office/powerpoint/2010/main" val="2286179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800" b="1" dirty="0" smtClean="0"/>
              <a:t>本科教学课程目录 （</a:t>
            </a:r>
            <a:r>
              <a:rPr lang="zh-CN" altLang="en-US" sz="4000" b="1" dirty="0" smtClean="0"/>
              <a:t>剑桥大学</a:t>
            </a:r>
            <a:r>
              <a:rPr lang="zh-CN" altLang="en-US" sz="4800" b="1" dirty="0" smtClean="0"/>
              <a:t>）</a:t>
            </a:r>
            <a:endParaRPr lang="en-GB" sz="4800" b="1" dirty="0"/>
          </a:p>
        </p:txBody>
      </p:sp>
      <p:pic>
        <p:nvPicPr>
          <p:cNvPr id="4" name="内容占位符 3"/>
          <p:cNvPicPr>
            <a:picLocks noGrp="1" noChangeAspect="1"/>
          </p:cNvPicPr>
          <p:nvPr>
            <p:ph sz="quarter" idx="1"/>
          </p:nvPr>
        </p:nvPicPr>
        <p:blipFill>
          <a:blip r:embed="rId2"/>
          <a:stretch>
            <a:fillRect/>
          </a:stretch>
        </p:blipFill>
        <p:spPr>
          <a:xfrm>
            <a:off x="457200" y="1725062"/>
            <a:ext cx="7467600" cy="4623900"/>
          </a:xfrm>
          <a:prstGeom prst="rect">
            <a:avLst/>
          </a:prstGeom>
        </p:spPr>
      </p:pic>
      <p:sp>
        <p:nvSpPr>
          <p:cNvPr id="3" name="矩形 2"/>
          <p:cNvSpPr/>
          <p:nvPr/>
        </p:nvSpPr>
        <p:spPr>
          <a:xfrm>
            <a:off x="755576" y="3717032"/>
            <a:ext cx="1440160" cy="136815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矩形 4"/>
          <p:cNvSpPr/>
          <p:nvPr/>
        </p:nvSpPr>
        <p:spPr>
          <a:xfrm>
            <a:off x="755576" y="5373216"/>
            <a:ext cx="1296144"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0652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u="sng" dirty="0" smtClean="0"/>
              <a:t>毕业生职业生涯</a:t>
            </a:r>
            <a:endParaRPr lang="en-GB" sz="4800" b="1" u="sng" dirty="0"/>
          </a:p>
        </p:txBody>
      </p:sp>
      <p:pic>
        <p:nvPicPr>
          <p:cNvPr id="4" name="内容占位符 3"/>
          <p:cNvPicPr>
            <a:picLocks noGrp="1" noChangeAspect="1"/>
          </p:cNvPicPr>
          <p:nvPr>
            <p:ph sz="quarter" idx="1"/>
          </p:nvPr>
        </p:nvPicPr>
        <p:blipFill>
          <a:blip r:embed="rId2"/>
          <a:stretch>
            <a:fillRect/>
          </a:stretch>
        </p:blipFill>
        <p:spPr>
          <a:xfrm>
            <a:off x="539552" y="1600200"/>
            <a:ext cx="7385248" cy="4873625"/>
          </a:xfrm>
          <a:prstGeom prst="rect">
            <a:avLst/>
          </a:prstGeom>
        </p:spPr>
      </p:pic>
      <p:sp>
        <p:nvSpPr>
          <p:cNvPr id="3" name="矩形 2"/>
          <p:cNvSpPr/>
          <p:nvPr/>
        </p:nvSpPr>
        <p:spPr>
          <a:xfrm>
            <a:off x="683568" y="2996952"/>
            <a:ext cx="1728192" cy="1440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1012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smtClean="0"/>
              <a:t>研究生培训（剑桥大学）</a:t>
            </a:r>
            <a:endParaRPr lang="en-GB" sz="4000" b="1" u="sng" dirty="0"/>
          </a:p>
        </p:txBody>
      </p:sp>
      <p:pic>
        <p:nvPicPr>
          <p:cNvPr id="4" name="内容占位符 3"/>
          <p:cNvPicPr>
            <a:picLocks noGrp="1" noChangeAspect="1"/>
          </p:cNvPicPr>
          <p:nvPr>
            <p:ph sz="quarter" idx="1"/>
          </p:nvPr>
        </p:nvPicPr>
        <p:blipFill>
          <a:blip r:embed="rId2"/>
          <a:stretch>
            <a:fillRect/>
          </a:stretch>
        </p:blipFill>
        <p:spPr>
          <a:xfrm>
            <a:off x="457200" y="1700809"/>
            <a:ext cx="7467600" cy="4248471"/>
          </a:xfrm>
          <a:prstGeom prst="rect">
            <a:avLst/>
          </a:prstGeom>
        </p:spPr>
      </p:pic>
      <p:sp>
        <p:nvSpPr>
          <p:cNvPr id="3" name="圆角矩形标注 2"/>
          <p:cNvSpPr/>
          <p:nvPr/>
        </p:nvSpPr>
        <p:spPr>
          <a:xfrm flipH="1">
            <a:off x="5940152" y="2276872"/>
            <a:ext cx="1944216" cy="693791"/>
          </a:xfrm>
          <a:prstGeom prst="wedgeRoundRectCallout">
            <a:avLst>
              <a:gd name="adj1" fmla="val 115553"/>
              <a:gd name="adj2" fmla="val 55604"/>
              <a:gd name="adj3" fmla="val 16667"/>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mj-ea"/>
                <a:ea typeface="+mj-ea"/>
              </a:rPr>
              <a:t>数学硕士，</a:t>
            </a:r>
            <a:r>
              <a:rPr lang="en-US" altLang="zh-CN" sz="2000" b="1" dirty="0" smtClean="0">
                <a:solidFill>
                  <a:schemeClr val="tx1"/>
                </a:solidFill>
                <a:latin typeface="+mj-ea"/>
                <a:ea typeface="+mj-ea"/>
              </a:rPr>
              <a:t>1</a:t>
            </a:r>
            <a:r>
              <a:rPr lang="zh-CN" altLang="en-US" sz="2000" b="1" dirty="0" smtClean="0">
                <a:solidFill>
                  <a:schemeClr val="tx1"/>
                </a:solidFill>
                <a:latin typeface="+mj-ea"/>
                <a:ea typeface="+mj-ea"/>
              </a:rPr>
              <a:t>年</a:t>
            </a:r>
            <a:endParaRPr lang="en-GB" sz="2000" b="1" dirty="0">
              <a:solidFill>
                <a:schemeClr val="tx1"/>
              </a:solidFill>
              <a:latin typeface="+mj-ea"/>
              <a:ea typeface="+mj-ea"/>
            </a:endParaRPr>
          </a:p>
        </p:txBody>
      </p:sp>
      <p:sp>
        <p:nvSpPr>
          <p:cNvPr id="5" name="圆角矩形标注 4"/>
          <p:cNvSpPr/>
          <p:nvPr/>
        </p:nvSpPr>
        <p:spPr>
          <a:xfrm flipH="1">
            <a:off x="3362908" y="3429000"/>
            <a:ext cx="1929172" cy="621783"/>
          </a:xfrm>
          <a:prstGeom prst="wedgeRoundRectCallout">
            <a:avLst>
              <a:gd name="adj1" fmla="val 104581"/>
              <a:gd name="adj2" fmla="val 56966"/>
              <a:gd name="adj3" fmla="val 16667"/>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mj-ea"/>
                <a:ea typeface="+mj-ea"/>
              </a:rPr>
              <a:t>哲学</a:t>
            </a:r>
            <a:r>
              <a:rPr lang="zh-CN" altLang="en-US" sz="2000" b="1" dirty="0" smtClean="0">
                <a:solidFill>
                  <a:schemeClr val="tx1"/>
                </a:solidFill>
                <a:latin typeface="+mj-ea"/>
                <a:ea typeface="+mj-ea"/>
              </a:rPr>
              <a:t>硕士，</a:t>
            </a:r>
            <a:r>
              <a:rPr lang="en-US" altLang="zh-CN" sz="2000" b="1" dirty="0" smtClean="0">
                <a:solidFill>
                  <a:schemeClr val="tx1"/>
                </a:solidFill>
                <a:latin typeface="+mj-ea"/>
                <a:ea typeface="+mj-ea"/>
              </a:rPr>
              <a:t>1</a:t>
            </a:r>
            <a:r>
              <a:rPr lang="zh-CN" altLang="en-US" sz="2000" b="1" dirty="0" smtClean="0">
                <a:solidFill>
                  <a:schemeClr val="tx1"/>
                </a:solidFill>
                <a:latin typeface="+mj-ea"/>
                <a:ea typeface="+mj-ea"/>
              </a:rPr>
              <a:t>年</a:t>
            </a:r>
            <a:endParaRPr lang="en-GB" sz="2000" b="1" dirty="0">
              <a:solidFill>
                <a:schemeClr val="tx1"/>
              </a:solidFill>
              <a:latin typeface="+mj-ea"/>
              <a:ea typeface="+mj-ea"/>
            </a:endParaRPr>
          </a:p>
        </p:txBody>
      </p:sp>
      <p:sp>
        <p:nvSpPr>
          <p:cNvPr id="6" name="圆角矩形标注 5"/>
          <p:cNvSpPr/>
          <p:nvPr/>
        </p:nvSpPr>
        <p:spPr>
          <a:xfrm flipH="1">
            <a:off x="3349752" y="4149080"/>
            <a:ext cx="1942327" cy="621783"/>
          </a:xfrm>
          <a:prstGeom prst="wedgeRoundRectCallout">
            <a:avLst>
              <a:gd name="adj1" fmla="val 106910"/>
              <a:gd name="adj2" fmla="val 44711"/>
              <a:gd name="adj3" fmla="val 16667"/>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mj-ea"/>
                <a:ea typeface="+mj-ea"/>
              </a:rPr>
              <a:t>哲学博士，</a:t>
            </a:r>
            <a:r>
              <a:rPr lang="en-US" altLang="zh-CN" sz="2000" b="1" dirty="0" smtClean="0">
                <a:solidFill>
                  <a:schemeClr val="tx1"/>
                </a:solidFill>
                <a:latin typeface="+mj-ea"/>
                <a:ea typeface="+mj-ea"/>
              </a:rPr>
              <a:t>3</a:t>
            </a:r>
            <a:r>
              <a:rPr lang="zh-CN" altLang="en-US" sz="2000" b="1" dirty="0" smtClean="0">
                <a:solidFill>
                  <a:schemeClr val="tx1"/>
                </a:solidFill>
                <a:latin typeface="+mj-ea"/>
                <a:ea typeface="+mj-ea"/>
              </a:rPr>
              <a:t>年</a:t>
            </a:r>
            <a:endParaRPr lang="en-GB" sz="2000" b="1" dirty="0">
              <a:solidFill>
                <a:schemeClr val="tx1"/>
              </a:solidFill>
              <a:latin typeface="+mj-ea"/>
              <a:ea typeface="+mj-ea"/>
            </a:endParaRPr>
          </a:p>
        </p:txBody>
      </p:sp>
      <p:sp>
        <p:nvSpPr>
          <p:cNvPr id="7" name="圆角矩形标注 6"/>
          <p:cNvSpPr/>
          <p:nvPr/>
        </p:nvSpPr>
        <p:spPr>
          <a:xfrm flipH="1">
            <a:off x="3419872" y="5681704"/>
            <a:ext cx="1944216" cy="621783"/>
          </a:xfrm>
          <a:prstGeom prst="wedgeRoundRectCallout">
            <a:avLst>
              <a:gd name="adj1" fmla="val 85296"/>
              <a:gd name="adj2" fmla="val -94180"/>
              <a:gd name="adj3" fmla="val 16667"/>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mj-ea"/>
                <a:ea typeface="+mj-ea"/>
              </a:rPr>
              <a:t>数学分析哲学博士，</a:t>
            </a:r>
            <a:r>
              <a:rPr lang="en-US" altLang="zh-CN" sz="2000" b="1" dirty="0" smtClean="0">
                <a:solidFill>
                  <a:schemeClr val="tx1"/>
                </a:solidFill>
                <a:latin typeface="+mj-ea"/>
                <a:ea typeface="+mj-ea"/>
              </a:rPr>
              <a:t>4</a:t>
            </a:r>
            <a:r>
              <a:rPr lang="zh-CN" altLang="en-US" sz="2000" b="1" dirty="0" smtClean="0">
                <a:solidFill>
                  <a:schemeClr val="tx1"/>
                </a:solidFill>
                <a:latin typeface="+mj-ea"/>
                <a:ea typeface="+mj-ea"/>
              </a:rPr>
              <a:t>年</a:t>
            </a:r>
            <a:endParaRPr lang="en-GB" sz="2000" b="1" dirty="0">
              <a:solidFill>
                <a:schemeClr val="tx1"/>
              </a:solidFill>
              <a:latin typeface="+mj-ea"/>
              <a:ea typeface="+mj-ea"/>
            </a:endParaRPr>
          </a:p>
        </p:txBody>
      </p:sp>
    </p:spTree>
    <p:extLst>
      <p:ext uri="{BB962C8B-B14F-4D97-AF65-F5344CB8AC3E}">
        <p14:creationId xmlns:p14="http://schemas.microsoft.com/office/powerpoint/2010/main" val="1172744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400" b="1" dirty="0">
                <a:solidFill>
                  <a:schemeClr val="tx2">
                    <a:lumMod val="50000"/>
                  </a:schemeClr>
                </a:solidFill>
              </a:rPr>
              <a:t>内容</a:t>
            </a:r>
            <a:endParaRPr lang="en-US" sz="4400" b="1" dirty="0">
              <a:solidFill>
                <a:schemeClr val="tx2">
                  <a:lumMod val="50000"/>
                </a:schemeClr>
              </a:solidFill>
            </a:endParaRPr>
          </a:p>
        </p:txBody>
      </p:sp>
      <p:sp>
        <p:nvSpPr>
          <p:cNvPr id="3" name="Content Placeholder 2"/>
          <p:cNvSpPr>
            <a:spLocks noGrp="1"/>
          </p:cNvSpPr>
          <p:nvPr>
            <p:ph sz="quarter" idx="1"/>
          </p:nvPr>
        </p:nvSpPr>
        <p:spPr/>
        <p:txBody>
          <a:bodyPr>
            <a:normAutofit/>
          </a:bodyPr>
          <a:lstStyle/>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英国统计学发展历上重要的机构</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近代著名英国统计学家及贡献</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应用统计学科分支</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学科发展路径</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本科生教学</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硕士研究生教学</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博士研究生教学</a:t>
            </a:r>
            <a:endParaRPr lang="en-US" altLang="zh-CN" sz="2000" dirty="0" smtClean="0">
              <a:latin typeface="STKaiti" panose="02010600040101010101" pitchFamily="2" charset="-122"/>
              <a:ea typeface="STKaiti" panose="02010600040101010101" pitchFamily="2" charset="-122"/>
            </a:endParaRPr>
          </a:p>
          <a:p>
            <a:pPr marL="514350" indent="-514350">
              <a:spcBef>
                <a:spcPts val="1200"/>
              </a:spcBef>
              <a:spcAft>
                <a:spcPts val="1200"/>
              </a:spcAft>
              <a:buFont typeface="+mj-lt"/>
              <a:buAutoNum type="arabicPeriod"/>
            </a:pPr>
            <a:r>
              <a:rPr lang="zh-CN" altLang="en-US" sz="2000" dirty="0" smtClean="0">
                <a:latin typeface="STKaiti" panose="02010600040101010101" pitchFamily="2" charset="-122"/>
                <a:ea typeface="STKaiti" panose="02010600040101010101" pitchFamily="2" charset="-122"/>
              </a:rPr>
              <a:t>学生就业</a:t>
            </a:r>
            <a:endParaRPr lang="en-US" altLang="zh-CN" sz="2000" dirty="0" smtClean="0">
              <a:latin typeface="STKaiti" panose="02010600040101010101" pitchFamily="2" charset="-122"/>
              <a:ea typeface="STKaiti" panose="02010600040101010101" pitchFamily="2" charset="-122"/>
            </a:endParaRPr>
          </a:p>
          <a:p>
            <a:endParaRPr lang="en-US" altLang="zh-CN" sz="2800" dirty="0" smtClean="0"/>
          </a:p>
          <a:p>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400" b="1" u="sng" dirty="0" smtClean="0"/>
              <a:t>博士期学习</a:t>
            </a:r>
            <a:r>
              <a:rPr lang="zh-CN" altLang="en-US" sz="4400" b="1" u="sng" dirty="0"/>
              <a:t>结构（剑桥大学）</a:t>
            </a:r>
            <a:endParaRPr lang="en-GB" sz="4400" b="1" u="sng" dirty="0"/>
          </a:p>
        </p:txBody>
      </p:sp>
      <p:sp>
        <p:nvSpPr>
          <p:cNvPr id="3" name="内容占位符 2"/>
          <p:cNvSpPr>
            <a:spLocks noGrp="1"/>
          </p:cNvSpPr>
          <p:nvPr>
            <p:ph sz="quarter" idx="1"/>
          </p:nvPr>
        </p:nvSpPr>
        <p:spPr>
          <a:xfrm>
            <a:off x="457200" y="1600200"/>
            <a:ext cx="7467600" cy="4133056"/>
          </a:xfrm>
        </p:spPr>
        <p:txBody>
          <a:bodyPr>
            <a:normAutofit/>
          </a:bodyPr>
          <a:lstStyle/>
          <a:p>
            <a:endParaRPr lang="en-US" altLang="zh-CN" sz="2200" dirty="0" smtClean="0">
              <a:latin typeface="+mj-ea"/>
              <a:ea typeface="+mj-ea"/>
            </a:endParaRPr>
          </a:p>
          <a:p>
            <a:r>
              <a:rPr lang="zh-CN" altLang="en-US" sz="2200" dirty="0" smtClean="0">
                <a:latin typeface="+mj-ea"/>
                <a:ea typeface="+mj-ea"/>
              </a:rPr>
              <a:t>最少</a:t>
            </a:r>
            <a:r>
              <a:rPr lang="en-US" altLang="zh-CN" sz="2200" dirty="0" smtClean="0">
                <a:latin typeface="+mj-ea"/>
                <a:ea typeface="+mj-ea"/>
              </a:rPr>
              <a:t>3</a:t>
            </a:r>
            <a:r>
              <a:rPr lang="zh-CN" altLang="en-US" sz="2200" dirty="0" smtClean="0">
                <a:latin typeface="+mj-ea"/>
                <a:ea typeface="+mj-ea"/>
              </a:rPr>
              <a:t>年研究训练</a:t>
            </a:r>
            <a:endParaRPr lang="en-US" altLang="zh-CN" sz="2200" dirty="0" smtClean="0">
              <a:latin typeface="+mj-ea"/>
              <a:ea typeface="+mj-ea"/>
            </a:endParaRPr>
          </a:p>
          <a:p>
            <a:r>
              <a:rPr lang="zh-CN" altLang="en-US" sz="2200" dirty="0" smtClean="0">
                <a:latin typeface="+mj-ea"/>
                <a:ea typeface="+mj-ea"/>
              </a:rPr>
              <a:t>第一年预备期提交一个小的研究报告由两个评审通过（或者淘汰）</a:t>
            </a:r>
            <a:endParaRPr lang="en-US" altLang="zh-CN" sz="2200" dirty="0" smtClean="0">
              <a:latin typeface="+mj-ea"/>
              <a:ea typeface="+mj-ea"/>
            </a:endParaRPr>
          </a:p>
          <a:p>
            <a:r>
              <a:rPr lang="zh-CN" altLang="en-US" sz="2200" dirty="0" smtClean="0">
                <a:latin typeface="+mj-ea"/>
                <a:ea typeface="+mj-ea"/>
              </a:rPr>
              <a:t>第二年中期交第二个课题进展报告并通过口试后进入正式博士研究期（或者淘汰</a:t>
            </a:r>
            <a:r>
              <a:rPr lang="zh-CN" altLang="en-US" sz="2200" dirty="0" smtClean="0">
                <a:latin typeface="+mj-ea"/>
              </a:rPr>
              <a:t>）</a:t>
            </a:r>
            <a:endParaRPr lang="en-US" altLang="zh-CN" sz="2200" dirty="0" smtClean="0">
              <a:latin typeface="+mj-ea"/>
              <a:ea typeface="+mj-ea"/>
            </a:endParaRPr>
          </a:p>
          <a:p>
            <a:r>
              <a:rPr lang="zh-CN" altLang="en-US" sz="2200" dirty="0" smtClean="0">
                <a:latin typeface="+mj-ea"/>
                <a:ea typeface="+mj-ea"/>
              </a:rPr>
              <a:t>研究内容在系里的课题中选，与相关老师商定</a:t>
            </a:r>
            <a:endParaRPr lang="en-US" altLang="zh-CN" sz="2200" dirty="0" smtClean="0">
              <a:latin typeface="+mj-ea"/>
              <a:ea typeface="+mj-ea"/>
            </a:endParaRPr>
          </a:p>
          <a:p>
            <a:r>
              <a:rPr lang="zh-CN" altLang="en-US" sz="2200" dirty="0" smtClean="0">
                <a:latin typeface="+mj-ea"/>
                <a:ea typeface="+mj-ea"/>
              </a:rPr>
              <a:t>期间没有规定听课，但可根据研究需要知识补充选修课</a:t>
            </a:r>
            <a:endParaRPr lang="en-US" altLang="zh-CN" sz="2200" dirty="0" smtClean="0">
              <a:latin typeface="+mj-ea"/>
              <a:ea typeface="+mj-ea"/>
            </a:endParaRPr>
          </a:p>
          <a:p>
            <a:r>
              <a:rPr lang="zh-CN" altLang="en-US" sz="2200" dirty="0" smtClean="0">
                <a:latin typeface="+mj-ea"/>
                <a:ea typeface="+mj-ea"/>
              </a:rPr>
              <a:t>没有规定参与教学，但有很多助教机会供学生有赏参与</a:t>
            </a:r>
            <a:endParaRPr lang="en-US" altLang="zh-CN" sz="2200" dirty="0" smtClean="0">
              <a:latin typeface="+mj-ea"/>
              <a:ea typeface="+mj-ea"/>
            </a:endParaRPr>
          </a:p>
          <a:p>
            <a:r>
              <a:rPr lang="zh-CN" altLang="en-US" sz="2200" dirty="0" smtClean="0">
                <a:latin typeface="+mj-ea"/>
                <a:ea typeface="+mj-ea"/>
              </a:rPr>
              <a:t>没有规定必须发表论文，但鼓励各种形式的学术传播</a:t>
            </a:r>
            <a:endParaRPr lang="en-GB" sz="2200" dirty="0">
              <a:latin typeface="+mj-ea"/>
              <a:ea typeface="+mj-ea"/>
            </a:endParaRPr>
          </a:p>
        </p:txBody>
      </p:sp>
      <p:sp>
        <p:nvSpPr>
          <p:cNvPr id="4" name="文本框 3"/>
          <p:cNvSpPr txBox="1"/>
          <p:nvPr/>
        </p:nvSpPr>
        <p:spPr>
          <a:xfrm>
            <a:off x="2339752" y="5915818"/>
            <a:ext cx="3528392" cy="369332"/>
          </a:xfrm>
          <a:prstGeom prst="rect">
            <a:avLst/>
          </a:prstGeom>
          <a:noFill/>
        </p:spPr>
        <p:txBody>
          <a:bodyPr wrap="square" rtlCol="0">
            <a:spAutoFit/>
          </a:bodyPr>
          <a:lstStyle/>
          <a:p>
            <a:r>
              <a:rPr lang="zh-CN" altLang="en-US" b="1" dirty="0" smtClean="0">
                <a:solidFill>
                  <a:srgbClr val="FFC000"/>
                </a:solidFill>
              </a:rPr>
              <a:t>个人参加哲学硕士毕业答辩体会</a:t>
            </a:r>
            <a:endParaRPr lang="en-GB" b="1" dirty="0">
              <a:solidFill>
                <a:srgbClr val="FFC000"/>
              </a:solidFill>
            </a:endParaRPr>
          </a:p>
        </p:txBody>
      </p:sp>
    </p:spTree>
    <p:extLst>
      <p:ext uri="{BB962C8B-B14F-4D97-AF65-F5344CB8AC3E}">
        <p14:creationId xmlns:p14="http://schemas.microsoft.com/office/powerpoint/2010/main" val="19274997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400" b="1" u="sng" dirty="0" smtClean="0"/>
              <a:t>学科设置 （</a:t>
            </a:r>
            <a:r>
              <a:rPr lang="zh-CN" altLang="en-US" sz="4400" b="1" u="sng" dirty="0"/>
              <a:t>牛津</a:t>
            </a:r>
            <a:r>
              <a:rPr lang="zh-CN" altLang="en-US" sz="4400" b="1" u="sng" dirty="0" smtClean="0"/>
              <a:t>大学</a:t>
            </a:r>
            <a:r>
              <a:rPr lang="zh-CN" altLang="en-US" sz="4400" b="1" u="sng" dirty="0"/>
              <a:t>）</a:t>
            </a:r>
            <a:endParaRPr lang="en-GB" sz="4400"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1031794031"/>
              </p:ext>
            </p:extLst>
          </p:nvPr>
        </p:nvGraphicFramePr>
        <p:xfrm>
          <a:off x="539552" y="1700808"/>
          <a:ext cx="7128792" cy="45667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08451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smtClean="0"/>
              <a:t>本科课程 （</a:t>
            </a:r>
            <a:r>
              <a:rPr lang="zh-CN" altLang="en-US" sz="4000" b="1" u="sng" dirty="0"/>
              <a:t>牛津</a:t>
            </a:r>
            <a:r>
              <a:rPr lang="zh-CN" altLang="en-US" sz="4000" b="1" u="sng" dirty="0" smtClean="0"/>
              <a:t>大学</a:t>
            </a:r>
            <a:r>
              <a:rPr lang="zh-CN" altLang="en-US" sz="4000" b="1" u="sng" dirty="0"/>
              <a:t>）</a:t>
            </a:r>
            <a:endParaRPr lang="en-GB" sz="4000" dirty="0"/>
          </a:p>
        </p:txBody>
      </p:sp>
      <p:sp>
        <p:nvSpPr>
          <p:cNvPr id="3" name="内容占位符 2"/>
          <p:cNvSpPr>
            <a:spLocks noGrp="1"/>
          </p:cNvSpPr>
          <p:nvPr>
            <p:ph sz="quarter" idx="1"/>
          </p:nvPr>
        </p:nvSpPr>
        <p:spPr/>
        <p:txBody>
          <a:bodyPr>
            <a:normAutofit/>
          </a:bodyPr>
          <a:lstStyle/>
          <a:p>
            <a:pPr marL="0" indent="0">
              <a:buNone/>
            </a:pPr>
            <a:r>
              <a:rPr lang="en-US" altLang="zh-CN" b="1" dirty="0" smtClean="0"/>
              <a:t>--</a:t>
            </a:r>
            <a:r>
              <a:rPr lang="zh-CN" altLang="en-US" sz="2800" b="1" dirty="0">
                <a:latin typeface="+mj-ea"/>
                <a:ea typeface="+mj-ea"/>
              </a:rPr>
              <a:t>课程</a:t>
            </a:r>
            <a:r>
              <a:rPr lang="zh-CN" altLang="en-US" sz="2800" b="1" dirty="0" smtClean="0">
                <a:latin typeface="+mj-ea"/>
                <a:ea typeface="+mj-ea"/>
              </a:rPr>
              <a:t>内容</a:t>
            </a:r>
            <a:endParaRPr lang="en-US" altLang="zh-CN" sz="2800" b="1" dirty="0" smtClean="0">
              <a:latin typeface="+mj-ea"/>
              <a:ea typeface="+mj-ea"/>
            </a:endParaRPr>
          </a:p>
          <a:p>
            <a:r>
              <a:rPr lang="zh-CN" altLang="en-US" sz="2000" dirty="0" smtClean="0">
                <a:latin typeface="+mj-ea"/>
                <a:ea typeface="+mj-ea"/>
              </a:rPr>
              <a:t>基础课：含数学、统计和统计计算（第一年，</a:t>
            </a:r>
            <a:r>
              <a:rPr lang="en-US" altLang="zh-CN" sz="2000" dirty="0" smtClean="0">
                <a:latin typeface="+mj-ea"/>
                <a:ea typeface="+mj-ea"/>
              </a:rPr>
              <a:t>17</a:t>
            </a:r>
            <a:r>
              <a:rPr lang="zh-CN" altLang="en-US" sz="2000" dirty="0" smtClean="0">
                <a:latin typeface="+mj-ea"/>
                <a:ea typeface="+mj-ea"/>
              </a:rPr>
              <a:t>）</a:t>
            </a:r>
            <a:endParaRPr lang="en-US" altLang="zh-CN" sz="2000" dirty="0" smtClean="0">
              <a:latin typeface="+mj-ea"/>
              <a:ea typeface="+mj-ea"/>
            </a:endParaRPr>
          </a:p>
          <a:p>
            <a:r>
              <a:rPr lang="en-US" altLang="zh-CN" sz="2000" dirty="0" smtClean="0">
                <a:latin typeface="+mj-ea"/>
                <a:ea typeface="+mj-ea"/>
              </a:rPr>
              <a:t>A</a:t>
            </a:r>
            <a:r>
              <a:rPr lang="zh-CN" altLang="en-US" sz="2000" dirty="0" smtClean="0">
                <a:latin typeface="+mj-ea"/>
                <a:ea typeface="+mj-ea"/>
              </a:rPr>
              <a:t>部分：数学和统计，数学和哲学（第二年，核心</a:t>
            </a:r>
            <a:r>
              <a:rPr lang="en-US" altLang="zh-CN" sz="2000" dirty="0" smtClean="0">
                <a:latin typeface="+mj-ea"/>
                <a:ea typeface="+mj-ea"/>
              </a:rPr>
              <a:t>3</a:t>
            </a:r>
            <a:r>
              <a:rPr lang="zh-CN" altLang="en-US" sz="2000" dirty="0" smtClean="0">
                <a:latin typeface="+mj-ea"/>
                <a:ea typeface="+mj-ea"/>
              </a:rPr>
              <a:t>、选</a:t>
            </a:r>
            <a:r>
              <a:rPr lang="en-US" altLang="zh-CN" sz="2000" dirty="0" smtClean="0">
                <a:latin typeface="+mj-ea"/>
                <a:ea typeface="+mj-ea"/>
              </a:rPr>
              <a:t>18</a:t>
            </a:r>
            <a:r>
              <a:rPr lang="zh-CN" altLang="en-US" sz="2000" dirty="0" smtClean="0">
                <a:latin typeface="+mj-ea"/>
                <a:ea typeface="+mj-ea"/>
              </a:rPr>
              <a:t>）</a:t>
            </a:r>
            <a:endParaRPr lang="en-US" altLang="zh-CN" sz="2000" dirty="0" smtClean="0">
              <a:latin typeface="+mj-ea"/>
              <a:ea typeface="+mj-ea"/>
            </a:endParaRPr>
          </a:p>
          <a:p>
            <a:r>
              <a:rPr lang="en-US" altLang="zh-CN" sz="2000" dirty="0" smtClean="0">
                <a:latin typeface="+mj-ea"/>
                <a:ea typeface="+mj-ea"/>
              </a:rPr>
              <a:t>B</a:t>
            </a:r>
            <a:r>
              <a:rPr lang="zh-CN" altLang="en-US" sz="2000" dirty="0" smtClean="0">
                <a:latin typeface="+mj-ea"/>
                <a:ea typeface="+mj-ea"/>
              </a:rPr>
              <a:t>部分：</a:t>
            </a:r>
            <a:r>
              <a:rPr lang="zh-CN" altLang="en-US" sz="2000" dirty="0">
                <a:latin typeface="+mj-ea"/>
                <a:ea typeface="+mj-ea"/>
              </a:rPr>
              <a:t>数学和统计，数学和哲学</a:t>
            </a:r>
            <a:r>
              <a:rPr lang="zh-CN" altLang="en-US" sz="2000" dirty="0" smtClean="0">
                <a:latin typeface="+mj-ea"/>
                <a:ea typeface="+mj-ea"/>
              </a:rPr>
              <a:t>（第三年，选</a:t>
            </a:r>
            <a:r>
              <a:rPr lang="en-US" altLang="zh-CN" sz="2000" dirty="0" smtClean="0">
                <a:latin typeface="+mj-ea"/>
                <a:ea typeface="+mj-ea"/>
              </a:rPr>
              <a:t>35</a:t>
            </a:r>
            <a:r>
              <a:rPr lang="zh-CN" altLang="en-US" sz="2000" dirty="0" smtClean="0">
                <a:latin typeface="+mj-ea"/>
                <a:ea typeface="+mj-ea"/>
              </a:rPr>
              <a:t>）</a:t>
            </a:r>
            <a:endParaRPr lang="en-US" altLang="zh-CN" sz="2000" dirty="0">
              <a:latin typeface="+mj-ea"/>
              <a:ea typeface="+mj-ea"/>
            </a:endParaRPr>
          </a:p>
          <a:p>
            <a:r>
              <a:rPr lang="en-US" altLang="zh-CN" sz="2000" dirty="0" smtClean="0">
                <a:latin typeface="+mj-ea"/>
                <a:ea typeface="+mj-ea"/>
              </a:rPr>
              <a:t>C</a:t>
            </a:r>
            <a:r>
              <a:rPr lang="zh-CN" altLang="en-US" sz="2000" dirty="0" smtClean="0">
                <a:latin typeface="+mj-ea"/>
                <a:ea typeface="+mj-ea"/>
              </a:rPr>
              <a:t>部分</a:t>
            </a:r>
            <a:r>
              <a:rPr lang="zh-CN" altLang="en-US" sz="2000" dirty="0">
                <a:latin typeface="+mj-ea"/>
                <a:ea typeface="+mj-ea"/>
              </a:rPr>
              <a:t>：数学和统计，数学和哲学</a:t>
            </a:r>
            <a:r>
              <a:rPr lang="zh-CN" altLang="en-US" sz="2000" dirty="0" smtClean="0">
                <a:latin typeface="+mj-ea"/>
                <a:ea typeface="+mj-ea"/>
              </a:rPr>
              <a:t>（第四年，选</a:t>
            </a:r>
            <a:r>
              <a:rPr lang="en-US" altLang="zh-CN" sz="2000" dirty="0" smtClean="0">
                <a:latin typeface="+mj-ea"/>
                <a:ea typeface="+mj-ea"/>
              </a:rPr>
              <a:t>50</a:t>
            </a:r>
            <a:r>
              <a:rPr lang="zh-CN" altLang="en-US" sz="2000" dirty="0" smtClean="0">
                <a:latin typeface="+mj-ea"/>
                <a:ea typeface="+mj-ea"/>
              </a:rPr>
              <a:t>，论文）</a:t>
            </a:r>
            <a:endParaRPr lang="en-US" altLang="zh-CN" sz="2000" dirty="0" smtClean="0">
              <a:latin typeface="+mj-ea"/>
              <a:ea typeface="+mj-ea"/>
            </a:endParaRPr>
          </a:p>
          <a:p>
            <a:pPr marL="0" indent="0">
              <a:buNone/>
            </a:pPr>
            <a:endParaRPr lang="en-US" altLang="zh-CN" sz="2000" dirty="0">
              <a:latin typeface="+mj-ea"/>
              <a:ea typeface="+mj-ea"/>
            </a:endParaRPr>
          </a:p>
          <a:p>
            <a:pPr marL="0" indent="0">
              <a:buNone/>
            </a:pPr>
            <a:r>
              <a:rPr lang="en-US" altLang="zh-CN" dirty="0" smtClean="0">
                <a:latin typeface="+mj-ea"/>
                <a:ea typeface="+mj-ea"/>
              </a:rPr>
              <a:t>--</a:t>
            </a:r>
            <a:r>
              <a:rPr lang="zh-CN" altLang="en-US" dirty="0" smtClean="0">
                <a:latin typeface="+mj-ea"/>
                <a:ea typeface="+mj-ea"/>
              </a:rPr>
              <a:t>详细的教学大纲、课程时间表和自选教材</a:t>
            </a:r>
            <a:endParaRPr lang="en-US" altLang="zh-CN" dirty="0" smtClean="0">
              <a:latin typeface="+mj-ea"/>
              <a:ea typeface="+mj-ea"/>
            </a:endParaRPr>
          </a:p>
          <a:p>
            <a:pPr marL="0" indent="0">
              <a:buNone/>
            </a:pPr>
            <a:r>
              <a:rPr lang="en-US" altLang="zh-CN" dirty="0" smtClean="0">
                <a:latin typeface="+mj-ea"/>
                <a:ea typeface="+mj-ea"/>
              </a:rPr>
              <a:t>--</a:t>
            </a:r>
            <a:r>
              <a:rPr lang="zh-CN" altLang="en-US" dirty="0" smtClean="0">
                <a:latin typeface="+mj-ea"/>
                <a:ea typeface="+mj-ea"/>
              </a:rPr>
              <a:t>课堂教学</a:t>
            </a:r>
            <a:r>
              <a:rPr lang="en-US" altLang="zh-CN" dirty="0" smtClean="0">
                <a:latin typeface="+mj-ea"/>
                <a:ea typeface="+mj-ea"/>
              </a:rPr>
              <a:t>/</a:t>
            </a:r>
            <a:r>
              <a:rPr lang="zh-CN" altLang="en-US" dirty="0" smtClean="0">
                <a:latin typeface="+mj-ea"/>
                <a:ea typeface="+mj-ea"/>
              </a:rPr>
              <a:t>做</a:t>
            </a:r>
            <a:r>
              <a:rPr lang="en-US" altLang="zh-CN" dirty="0" smtClean="0">
                <a:latin typeface="+mj-ea"/>
                <a:ea typeface="+mj-ea"/>
              </a:rPr>
              <a:t>project/</a:t>
            </a:r>
            <a:r>
              <a:rPr lang="zh-CN" altLang="en-US" dirty="0" smtClean="0">
                <a:latin typeface="+mj-ea"/>
                <a:ea typeface="+mj-ea"/>
              </a:rPr>
              <a:t>考试</a:t>
            </a:r>
            <a:r>
              <a:rPr lang="en-US" altLang="zh-CN" dirty="0" smtClean="0">
                <a:latin typeface="+mj-ea"/>
                <a:ea typeface="+mj-ea"/>
              </a:rPr>
              <a:t>/</a:t>
            </a:r>
          </a:p>
          <a:p>
            <a:pPr marL="0" indent="0">
              <a:buNone/>
            </a:pPr>
            <a:r>
              <a:rPr lang="en-US" altLang="zh-CN" dirty="0" smtClean="0">
                <a:latin typeface="+mj-ea"/>
                <a:ea typeface="+mj-ea"/>
              </a:rPr>
              <a:t>--</a:t>
            </a:r>
            <a:r>
              <a:rPr lang="zh-CN" altLang="en-US" dirty="0" smtClean="0">
                <a:latin typeface="+mj-ea"/>
                <a:ea typeface="+mj-ea"/>
              </a:rPr>
              <a:t>多种学位：纯数学、数学与统计、数学与计算机</a:t>
            </a:r>
            <a:endParaRPr lang="en-US" altLang="zh-CN" dirty="0" smtClean="0">
              <a:latin typeface="+mj-ea"/>
              <a:ea typeface="+mj-ea"/>
            </a:endParaRPr>
          </a:p>
          <a:p>
            <a:pPr marL="0" indent="0">
              <a:buNone/>
            </a:pPr>
            <a:r>
              <a:rPr lang="en-US" altLang="zh-CN" dirty="0" smtClean="0">
                <a:latin typeface="+mj-ea"/>
                <a:ea typeface="+mj-ea"/>
              </a:rPr>
              <a:t>-- </a:t>
            </a:r>
            <a:r>
              <a:rPr lang="zh-CN" altLang="en-US" dirty="0" smtClean="0">
                <a:latin typeface="+mj-ea"/>
                <a:ea typeface="+mj-ea"/>
              </a:rPr>
              <a:t>申请转硕士学习：（</a:t>
            </a:r>
            <a:r>
              <a:rPr lang="en-GB" altLang="zh-CN" dirty="0" err="1" smtClean="0">
                <a:latin typeface="+mj-ea"/>
                <a:ea typeface="+mj-ea"/>
              </a:rPr>
              <a:t>MPhys</a:t>
            </a:r>
            <a:r>
              <a:rPr lang="en-GB" altLang="zh-CN" dirty="0" smtClean="0">
                <a:latin typeface="+mj-ea"/>
                <a:ea typeface="+mj-ea"/>
              </a:rPr>
              <a:t>, </a:t>
            </a:r>
            <a:r>
              <a:rPr lang="en-GB" altLang="zh-CN" dirty="0" err="1" smtClean="0">
                <a:latin typeface="+mj-ea"/>
                <a:ea typeface="+mj-ea"/>
              </a:rPr>
              <a:t>MMath</a:t>
            </a:r>
            <a:r>
              <a:rPr lang="en-GB" altLang="zh-CN" dirty="0" smtClean="0">
                <a:latin typeface="+mj-ea"/>
                <a:ea typeface="+mj-ea"/>
              </a:rPr>
              <a:t>, </a:t>
            </a:r>
            <a:r>
              <a:rPr lang="en-GB" altLang="zh-CN" dirty="0" err="1" smtClean="0">
                <a:latin typeface="+mj-ea"/>
                <a:ea typeface="+mj-ea"/>
              </a:rPr>
              <a:t>Mphysphil</a:t>
            </a:r>
            <a:r>
              <a:rPr lang="zh-CN" altLang="en-US" dirty="0" smtClean="0">
                <a:latin typeface="+mj-ea"/>
                <a:ea typeface="+mj-ea"/>
              </a:rPr>
              <a:t>第三年后到第四年做</a:t>
            </a:r>
            <a:r>
              <a:rPr lang="en-US" altLang="zh-CN" dirty="0" err="1" smtClean="0">
                <a:latin typeface="+mj-ea"/>
                <a:ea typeface="+mj-ea"/>
              </a:rPr>
              <a:t>MMathphys</a:t>
            </a:r>
            <a:r>
              <a:rPr lang="en-GB" altLang="zh-CN" dirty="0" smtClean="0">
                <a:latin typeface="+mj-ea"/>
                <a:ea typeface="+mj-ea"/>
              </a:rPr>
              <a:t>)</a:t>
            </a:r>
            <a:endParaRPr lang="en-US" altLang="zh-CN" dirty="0" smtClean="0">
              <a:latin typeface="+mj-ea"/>
              <a:ea typeface="+mj-ea"/>
            </a:endParaRPr>
          </a:p>
          <a:p>
            <a:endParaRPr lang="en-US" altLang="zh-CN" dirty="0"/>
          </a:p>
          <a:p>
            <a:endParaRPr lang="en-GB" dirty="0"/>
          </a:p>
        </p:txBody>
      </p:sp>
    </p:spTree>
    <p:extLst>
      <p:ext uri="{BB962C8B-B14F-4D97-AF65-F5344CB8AC3E}">
        <p14:creationId xmlns:p14="http://schemas.microsoft.com/office/powerpoint/2010/main" val="14392191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smtClean="0">
                <a:latin typeface="+mj-ea"/>
              </a:rPr>
              <a:t>数学本科教学大纲（牛津大学）</a:t>
            </a:r>
            <a:endParaRPr lang="en-GB" sz="4000" b="1" u="sng" dirty="0"/>
          </a:p>
        </p:txBody>
      </p:sp>
      <p:pic>
        <p:nvPicPr>
          <p:cNvPr id="4" name="内容占位符 3"/>
          <p:cNvPicPr>
            <a:picLocks noGrp="1" noChangeAspect="1"/>
          </p:cNvPicPr>
          <p:nvPr>
            <p:ph sz="quarter" idx="1"/>
          </p:nvPr>
        </p:nvPicPr>
        <p:blipFill>
          <a:blip r:embed="rId2"/>
          <a:stretch>
            <a:fillRect/>
          </a:stretch>
        </p:blipFill>
        <p:spPr>
          <a:xfrm>
            <a:off x="1115616" y="1600200"/>
            <a:ext cx="5904656" cy="4873625"/>
          </a:xfrm>
          <a:prstGeom prst="rect">
            <a:avLst/>
          </a:prstGeom>
        </p:spPr>
      </p:pic>
      <p:sp>
        <p:nvSpPr>
          <p:cNvPr id="5" name="文本框 4"/>
          <p:cNvSpPr txBox="1"/>
          <p:nvPr/>
        </p:nvSpPr>
        <p:spPr>
          <a:xfrm>
            <a:off x="4139952" y="1484784"/>
            <a:ext cx="2808312" cy="400110"/>
          </a:xfrm>
          <a:prstGeom prst="rect">
            <a:avLst/>
          </a:prstGeom>
          <a:noFill/>
        </p:spPr>
        <p:txBody>
          <a:bodyPr wrap="square" rtlCol="0">
            <a:spAutoFit/>
          </a:bodyPr>
          <a:lstStyle/>
          <a:p>
            <a:r>
              <a:rPr lang="zh-CN" altLang="en-US" sz="2000" b="1" dirty="0" smtClean="0">
                <a:latin typeface="+mj-ea"/>
                <a:ea typeface="+mj-ea"/>
              </a:rPr>
              <a:t>学习指南和课程介绍</a:t>
            </a:r>
            <a:endParaRPr lang="en-GB" sz="2000" b="1" dirty="0">
              <a:latin typeface="+mj-ea"/>
              <a:ea typeface="+mj-ea"/>
            </a:endParaRPr>
          </a:p>
        </p:txBody>
      </p:sp>
    </p:spTree>
    <p:extLst>
      <p:ext uri="{BB962C8B-B14F-4D97-AF65-F5344CB8AC3E}">
        <p14:creationId xmlns:p14="http://schemas.microsoft.com/office/powerpoint/2010/main" val="28039533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u="sng" dirty="0" smtClean="0"/>
              <a:t>研究生学位课（</a:t>
            </a:r>
            <a:r>
              <a:rPr lang="zh-CN" altLang="en-US" sz="3600" b="1" u="sng" dirty="0">
                <a:latin typeface="+mj-ea"/>
              </a:rPr>
              <a:t>牛津</a:t>
            </a:r>
            <a:r>
              <a:rPr lang="zh-CN" altLang="en-US" sz="3600" b="1" u="sng" dirty="0" smtClean="0">
                <a:latin typeface="+mj-ea"/>
              </a:rPr>
              <a:t>大学）</a:t>
            </a:r>
            <a:endParaRPr lang="en-GB" sz="3600" b="1" u="sng" dirty="0"/>
          </a:p>
        </p:txBody>
      </p:sp>
      <p:pic>
        <p:nvPicPr>
          <p:cNvPr id="4" name="内容占位符 3"/>
          <p:cNvPicPr>
            <a:picLocks noGrp="1" noChangeAspect="1"/>
          </p:cNvPicPr>
          <p:nvPr>
            <p:ph sz="quarter" idx="1"/>
          </p:nvPr>
        </p:nvPicPr>
        <p:blipFill>
          <a:blip r:embed="rId2"/>
          <a:stretch>
            <a:fillRect/>
          </a:stretch>
        </p:blipFill>
        <p:spPr>
          <a:xfrm>
            <a:off x="694704" y="1600200"/>
            <a:ext cx="6992592" cy="4873625"/>
          </a:xfrm>
          <a:prstGeom prst="rect">
            <a:avLst/>
          </a:prstGeom>
        </p:spPr>
      </p:pic>
      <p:sp>
        <p:nvSpPr>
          <p:cNvPr id="6" name="矩形 5"/>
          <p:cNvSpPr/>
          <p:nvPr/>
        </p:nvSpPr>
        <p:spPr>
          <a:xfrm>
            <a:off x="899592" y="1484784"/>
            <a:ext cx="547260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mj-ea"/>
                <a:ea typeface="+mj-ea"/>
              </a:rPr>
              <a:t>课程信息，</a:t>
            </a:r>
            <a:r>
              <a:rPr lang="en-US" altLang="zh-CN" sz="2800" b="1" dirty="0" smtClean="0">
                <a:solidFill>
                  <a:schemeClr val="tx1"/>
                </a:solidFill>
                <a:latin typeface="+mj-ea"/>
                <a:ea typeface="+mj-ea"/>
              </a:rPr>
              <a:t>9</a:t>
            </a:r>
            <a:r>
              <a:rPr lang="zh-CN" altLang="en-US" sz="2800" b="1" dirty="0" smtClean="0">
                <a:solidFill>
                  <a:schemeClr val="tx1"/>
                </a:solidFill>
                <a:latin typeface="+mj-ea"/>
                <a:ea typeface="+mj-ea"/>
              </a:rPr>
              <a:t>门</a:t>
            </a:r>
            <a:endParaRPr lang="en-GB" sz="2800" b="1" dirty="0">
              <a:solidFill>
                <a:schemeClr val="tx1"/>
              </a:solidFill>
              <a:latin typeface="+mj-ea"/>
              <a:ea typeface="+mj-ea"/>
            </a:endParaRPr>
          </a:p>
        </p:txBody>
      </p:sp>
      <p:sp>
        <p:nvSpPr>
          <p:cNvPr id="7" name="文本框 6"/>
          <p:cNvSpPr txBox="1"/>
          <p:nvPr/>
        </p:nvSpPr>
        <p:spPr>
          <a:xfrm>
            <a:off x="1115616" y="3933056"/>
            <a:ext cx="1656184" cy="338554"/>
          </a:xfrm>
          <a:prstGeom prst="rect">
            <a:avLst/>
          </a:prstGeom>
          <a:noFill/>
        </p:spPr>
        <p:txBody>
          <a:bodyPr wrap="square" rtlCol="0">
            <a:spAutoFit/>
          </a:bodyPr>
          <a:lstStyle/>
          <a:p>
            <a:r>
              <a:rPr lang="zh-CN" altLang="en-US" sz="1600" b="1" dirty="0" smtClean="0">
                <a:latin typeface="+mj-ea"/>
                <a:ea typeface="+mj-ea"/>
              </a:rPr>
              <a:t>数学哲学博士</a:t>
            </a:r>
            <a:endParaRPr lang="en-GB" sz="1600" b="1" dirty="0">
              <a:latin typeface="+mj-ea"/>
              <a:ea typeface="+mj-ea"/>
            </a:endParaRPr>
          </a:p>
        </p:txBody>
      </p:sp>
      <p:sp>
        <p:nvSpPr>
          <p:cNvPr id="8" name="文本框 7"/>
          <p:cNvSpPr txBox="1"/>
          <p:nvPr/>
        </p:nvSpPr>
        <p:spPr>
          <a:xfrm>
            <a:off x="3158101" y="3920645"/>
            <a:ext cx="2066116" cy="350965"/>
          </a:xfrm>
          <a:prstGeom prst="rect">
            <a:avLst/>
          </a:prstGeom>
          <a:noFill/>
        </p:spPr>
        <p:txBody>
          <a:bodyPr wrap="square" rtlCol="0">
            <a:spAutoFit/>
          </a:bodyPr>
          <a:lstStyle/>
          <a:p>
            <a:r>
              <a:rPr lang="zh-CN" altLang="en-US" sz="1600" b="1" dirty="0" smtClean="0">
                <a:latin typeface="+mj-ea"/>
                <a:ea typeface="+mj-ea"/>
              </a:rPr>
              <a:t>工业数学模型博士</a:t>
            </a:r>
            <a:endParaRPr lang="en-GB" sz="1600" b="1" dirty="0">
              <a:latin typeface="+mj-ea"/>
              <a:ea typeface="+mj-ea"/>
            </a:endParaRPr>
          </a:p>
        </p:txBody>
      </p:sp>
      <p:sp>
        <p:nvSpPr>
          <p:cNvPr id="9" name="文本框 8"/>
          <p:cNvSpPr txBox="1"/>
          <p:nvPr/>
        </p:nvSpPr>
        <p:spPr>
          <a:xfrm>
            <a:off x="5312614" y="4026051"/>
            <a:ext cx="2760983" cy="338554"/>
          </a:xfrm>
          <a:prstGeom prst="rect">
            <a:avLst/>
          </a:prstGeom>
          <a:noFill/>
        </p:spPr>
        <p:txBody>
          <a:bodyPr wrap="square" rtlCol="0">
            <a:spAutoFit/>
          </a:bodyPr>
          <a:lstStyle/>
          <a:p>
            <a:r>
              <a:rPr lang="zh-CN" altLang="en-US" sz="1600" b="1" dirty="0" smtClean="0">
                <a:latin typeface="+mj-ea"/>
                <a:ea typeface="+mj-ea"/>
              </a:rPr>
              <a:t>偏微分方程分析和应用博士</a:t>
            </a:r>
            <a:endParaRPr lang="en-GB" sz="1600" b="1" dirty="0">
              <a:latin typeface="+mj-ea"/>
              <a:ea typeface="+mj-ea"/>
            </a:endParaRPr>
          </a:p>
        </p:txBody>
      </p:sp>
      <p:sp>
        <p:nvSpPr>
          <p:cNvPr id="10" name="文本框 9"/>
          <p:cNvSpPr txBox="1"/>
          <p:nvPr/>
        </p:nvSpPr>
        <p:spPr>
          <a:xfrm>
            <a:off x="694704" y="6250687"/>
            <a:ext cx="2463397" cy="338554"/>
          </a:xfrm>
          <a:prstGeom prst="rect">
            <a:avLst/>
          </a:prstGeom>
          <a:noFill/>
        </p:spPr>
        <p:txBody>
          <a:bodyPr wrap="square" rtlCol="0">
            <a:spAutoFit/>
          </a:bodyPr>
          <a:lstStyle/>
          <a:p>
            <a:r>
              <a:rPr lang="zh-CN" altLang="en-US" sz="1600" b="1" dirty="0" smtClean="0">
                <a:latin typeface="+mj-ea"/>
                <a:ea typeface="+mj-ea"/>
              </a:rPr>
              <a:t>数学模型和科学计算硕士</a:t>
            </a:r>
            <a:endParaRPr lang="en-GB" sz="1600" b="1" dirty="0">
              <a:latin typeface="+mj-ea"/>
              <a:ea typeface="+mj-ea"/>
            </a:endParaRPr>
          </a:p>
        </p:txBody>
      </p:sp>
      <p:sp>
        <p:nvSpPr>
          <p:cNvPr id="11" name="文本框 10"/>
          <p:cNvSpPr txBox="1"/>
          <p:nvPr/>
        </p:nvSpPr>
        <p:spPr>
          <a:xfrm>
            <a:off x="3076221" y="6317833"/>
            <a:ext cx="2236393" cy="338554"/>
          </a:xfrm>
          <a:prstGeom prst="rect">
            <a:avLst/>
          </a:prstGeom>
          <a:noFill/>
        </p:spPr>
        <p:txBody>
          <a:bodyPr wrap="square" rtlCol="0">
            <a:spAutoFit/>
          </a:bodyPr>
          <a:lstStyle/>
          <a:p>
            <a:r>
              <a:rPr lang="zh-CN" altLang="en-US" sz="1600" b="1" dirty="0" smtClean="0">
                <a:latin typeface="+mj-ea"/>
                <a:ea typeface="+mj-ea"/>
              </a:rPr>
              <a:t>数学和计算科学硕士</a:t>
            </a:r>
            <a:endParaRPr lang="en-GB" sz="1600" b="1" dirty="0">
              <a:latin typeface="+mj-ea"/>
              <a:ea typeface="+mj-ea"/>
            </a:endParaRPr>
          </a:p>
        </p:txBody>
      </p:sp>
      <p:sp>
        <p:nvSpPr>
          <p:cNvPr id="12" name="文本框 11"/>
          <p:cNvSpPr txBox="1"/>
          <p:nvPr/>
        </p:nvSpPr>
        <p:spPr>
          <a:xfrm>
            <a:off x="5241735" y="6317833"/>
            <a:ext cx="2066570" cy="341142"/>
          </a:xfrm>
          <a:prstGeom prst="rect">
            <a:avLst/>
          </a:prstGeom>
          <a:noFill/>
        </p:spPr>
        <p:txBody>
          <a:bodyPr wrap="square" rtlCol="0">
            <a:spAutoFit/>
          </a:bodyPr>
          <a:lstStyle/>
          <a:p>
            <a:r>
              <a:rPr lang="zh-CN" altLang="en-US" sz="1600" b="1" dirty="0" smtClean="0">
                <a:latin typeface="+mj-ea"/>
                <a:ea typeface="+mj-ea"/>
              </a:rPr>
              <a:t>数学和理论物理硕士</a:t>
            </a:r>
            <a:endParaRPr lang="en-GB" sz="1600" b="1" dirty="0">
              <a:latin typeface="+mj-ea"/>
              <a:ea typeface="+mj-ea"/>
            </a:endParaRPr>
          </a:p>
        </p:txBody>
      </p:sp>
      <p:sp>
        <p:nvSpPr>
          <p:cNvPr id="13" name="文本框 12"/>
          <p:cNvSpPr txBox="1"/>
          <p:nvPr/>
        </p:nvSpPr>
        <p:spPr>
          <a:xfrm>
            <a:off x="4788024" y="202609"/>
            <a:ext cx="4248472" cy="369332"/>
          </a:xfrm>
          <a:prstGeom prst="rect">
            <a:avLst/>
          </a:prstGeom>
          <a:noFill/>
        </p:spPr>
        <p:txBody>
          <a:bodyPr wrap="square" rtlCol="0">
            <a:spAutoFit/>
          </a:bodyPr>
          <a:lstStyle/>
          <a:p>
            <a:r>
              <a:rPr lang="en-US" dirty="0" smtClean="0"/>
              <a:t>CDT: Centre for Doctorial Training</a:t>
            </a:r>
            <a:endParaRPr lang="en-GB" dirty="0"/>
          </a:p>
        </p:txBody>
      </p:sp>
    </p:spTree>
    <p:extLst>
      <p:ext uri="{BB962C8B-B14F-4D97-AF65-F5344CB8AC3E}">
        <p14:creationId xmlns:p14="http://schemas.microsoft.com/office/powerpoint/2010/main" val="14727783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u="sng" dirty="0"/>
              <a:t>研究生学位课（</a:t>
            </a:r>
            <a:r>
              <a:rPr lang="zh-CN" altLang="en-US" sz="3600" b="1" u="sng" dirty="0">
                <a:latin typeface="+mj-ea"/>
              </a:rPr>
              <a:t>牛津大学）</a:t>
            </a:r>
            <a:endParaRPr lang="en-GB" sz="3600" dirty="0"/>
          </a:p>
        </p:txBody>
      </p:sp>
      <p:pic>
        <p:nvPicPr>
          <p:cNvPr id="4" name="内容占位符 3"/>
          <p:cNvPicPr>
            <a:picLocks noGrp="1" noChangeAspect="1"/>
          </p:cNvPicPr>
          <p:nvPr>
            <p:ph sz="quarter" idx="1"/>
          </p:nvPr>
        </p:nvPicPr>
        <p:blipFill>
          <a:blip r:embed="rId2"/>
          <a:stretch>
            <a:fillRect/>
          </a:stretch>
        </p:blipFill>
        <p:spPr>
          <a:xfrm>
            <a:off x="683568" y="1844824"/>
            <a:ext cx="7467600" cy="2885652"/>
          </a:xfrm>
          <a:prstGeom prst="rect">
            <a:avLst/>
          </a:prstGeom>
        </p:spPr>
      </p:pic>
      <p:sp>
        <p:nvSpPr>
          <p:cNvPr id="5" name="文本框 4"/>
          <p:cNvSpPr txBox="1"/>
          <p:nvPr/>
        </p:nvSpPr>
        <p:spPr>
          <a:xfrm>
            <a:off x="683569" y="4581127"/>
            <a:ext cx="2232248" cy="338554"/>
          </a:xfrm>
          <a:prstGeom prst="rect">
            <a:avLst/>
          </a:prstGeom>
          <a:noFill/>
        </p:spPr>
        <p:txBody>
          <a:bodyPr wrap="square" rtlCol="0">
            <a:spAutoFit/>
          </a:bodyPr>
          <a:lstStyle/>
          <a:p>
            <a:r>
              <a:rPr lang="zh-CN" altLang="en-US" sz="1600" b="1" dirty="0" smtClean="0">
                <a:latin typeface="+mj-ea"/>
                <a:ea typeface="+mj-ea"/>
              </a:rPr>
              <a:t>数学和计算经济硕士</a:t>
            </a:r>
            <a:endParaRPr lang="en-GB" sz="1600" b="1" dirty="0">
              <a:latin typeface="+mj-ea"/>
              <a:ea typeface="+mj-ea"/>
            </a:endParaRPr>
          </a:p>
        </p:txBody>
      </p:sp>
      <p:sp>
        <p:nvSpPr>
          <p:cNvPr id="6" name="文本框 5"/>
          <p:cNvSpPr txBox="1"/>
          <p:nvPr/>
        </p:nvSpPr>
        <p:spPr>
          <a:xfrm>
            <a:off x="3491880" y="4564854"/>
            <a:ext cx="2016224" cy="338554"/>
          </a:xfrm>
          <a:prstGeom prst="rect">
            <a:avLst/>
          </a:prstGeom>
          <a:noFill/>
        </p:spPr>
        <p:txBody>
          <a:bodyPr wrap="square" rtlCol="0">
            <a:spAutoFit/>
          </a:bodyPr>
          <a:lstStyle/>
          <a:p>
            <a:r>
              <a:rPr lang="zh-CN" altLang="en-US" sz="1600" b="1" dirty="0">
                <a:latin typeface="+mj-ea"/>
                <a:ea typeface="+mj-ea"/>
              </a:rPr>
              <a:t>金</a:t>
            </a:r>
            <a:r>
              <a:rPr lang="zh-CN" altLang="en-US" sz="1600" b="1" dirty="0" smtClean="0">
                <a:latin typeface="+mj-ea"/>
                <a:ea typeface="+mj-ea"/>
              </a:rPr>
              <a:t>融</a:t>
            </a:r>
            <a:r>
              <a:rPr lang="zh-CN" altLang="en-US" sz="1600" b="1" dirty="0">
                <a:latin typeface="+mj-ea"/>
                <a:ea typeface="+mj-ea"/>
              </a:rPr>
              <a:t>数学</a:t>
            </a:r>
            <a:r>
              <a:rPr lang="zh-CN" altLang="en-US" sz="1600" b="1" dirty="0" smtClean="0">
                <a:latin typeface="+mj-ea"/>
                <a:ea typeface="+mj-ea"/>
              </a:rPr>
              <a:t>硕士</a:t>
            </a:r>
            <a:endParaRPr lang="en-GB" sz="1600" b="1" dirty="0">
              <a:latin typeface="+mj-ea"/>
              <a:ea typeface="+mj-ea"/>
            </a:endParaRPr>
          </a:p>
        </p:txBody>
      </p:sp>
      <p:sp>
        <p:nvSpPr>
          <p:cNvPr id="7" name="文本框 6"/>
          <p:cNvSpPr txBox="1"/>
          <p:nvPr/>
        </p:nvSpPr>
        <p:spPr>
          <a:xfrm>
            <a:off x="5652120" y="4581127"/>
            <a:ext cx="2073059" cy="338554"/>
          </a:xfrm>
          <a:prstGeom prst="rect">
            <a:avLst/>
          </a:prstGeom>
          <a:noFill/>
        </p:spPr>
        <p:txBody>
          <a:bodyPr wrap="square" rtlCol="0">
            <a:spAutoFit/>
          </a:bodyPr>
          <a:lstStyle/>
          <a:p>
            <a:r>
              <a:rPr lang="zh-CN" altLang="en-US" sz="1600" b="1" dirty="0">
                <a:latin typeface="+mj-ea"/>
                <a:ea typeface="+mj-ea"/>
              </a:rPr>
              <a:t>金</a:t>
            </a:r>
            <a:r>
              <a:rPr lang="zh-CN" altLang="en-US" sz="1600" b="1" dirty="0" smtClean="0">
                <a:latin typeface="+mj-ea"/>
                <a:ea typeface="+mj-ea"/>
              </a:rPr>
              <a:t>融数学硕士短课</a:t>
            </a:r>
            <a:endParaRPr lang="en-GB" sz="1600" b="1" dirty="0">
              <a:latin typeface="+mj-ea"/>
              <a:ea typeface="+mj-ea"/>
            </a:endParaRPr>
          </a:p>
        </p:txBody>
      </p:sp>
    </p:spTree>
    <p:extLst>
      <p:ext uri="{BB962C8B-B14F-4D97-AF65-F5344CB8AC3E}">
        <p14:creationId xmlns:p14="http://schemas.microsoft.com/office/powerpoint/2010/main" val="7207966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u="sng" dirty="0" smtClean="0"/>
              <a:t>统计学研究学位（</a:t>
            </a:r>
            <a:r>
              <a:rPr lang="zh-CN" altLang="en-US" sz="3200" b="1" u="sng" dirty="0">
                <a:latin typeface="+mj-ea"/>
              </a:rPr>
              <a:t>牛津大学）</a:t>
            </a:r>
            <a:endParaRPr lang="en-GB" dirty="0"/>
          </a:p>
        </p:txBody>
      </p:sp>
      <p:sp>
        <p:nvSpPr>
          <p:cNvPr id="3" name="内容占位符 2"/>
          <p:cNvSpPr>
            <a:spLocks noGrp="1"/>
          </p:cNvSpPr>
          <p:nvPr>
            <p:ph sz="quarter" idx="1"/>
          </p:nvPr>
        </p:nvSpPr>
        <p:spPr>
          <a:xfrm>
            <a:off x="457200" y="1988840"/>
            <a:ext cx="7467600" cy="2880320"/>
          </a:xfrm>
        </p:spPr>
        <p:txBody>
          <a:bodyPr>
            <a:normAutofit/>
          </a:bodyPr>
          <a:lstStyle/>
          <a:p>
            <a:r>
              <a:rPr lang="zh-CN" altLang="en-US" dirty="0" smtClean="0">
                <a:latin typeface="+mj-ea"/>
                <a:ea typeface="+mj-ea"/>
              </a:rPr>
              <a:t>研究型（</a:t>
            </a:r>
            <a:r>
              <a:rPr lang="en-US" altLang="zh-CN" dirty="0" smtClean="0">
                <a:latin typeface="+mj-ea"/>
                <a:ea typeface="+mj-ea"/>
              </a:rPr>
              <a:t>1-2</a:t>
            </a:r>
            <a:r>
              <a:rPr lang="zh-CN" altLang="en-US" dirty="0" smtClean="0">
                <a:latin typeface="+mj-ea"/>
                <a:ea typeface="+mj-ea"/>
              </a:rPr>
              <a:t>年，不要求听课或讲课，无书面考试，可申请转</a:t>
            </a:r>
            <a:r>
              <a:rPr lang="en-US" altLang="zh-CN" dirty="0" smtClean="0">
                <a:latin typeface="+mj-ea"/>
                <a:ea typeface="+mj-ea"/>
              </a:rPr>
              <a:t>DPhil</a:t>
            </a:r>
            <a:r>
              <a:rPr lang="zh-CN" altLang="en-US" dirty="0" smtClean="0">
                <a:latin typeface="+mj-ea"/>
                <a:ea typeface="+mj-ea"/>
              </a:rPr>
              <a:t>，</a:t>
            </a:r>
            <a:r>
              <a:rPr lang="en-US" altLang="zh-CN" dirty="0" smtClean="0">
                <a:latin typeface="+mj-ea"/>
                <a:ea typeface="+mj-ea"/>
              </a:rPr>
              <a:t>Doctor </a:t>
            </a:r>
            <a:r>
              <a:rPr lang="en-GB" altLang="zh-CN" dirty="0" smtClean="0">
                <a:latin typeface="+mj-ea"/>
                <a:ea typeface="+mj-ea"/>
              </a:rPr>
              <a:t>of Philosophy</a:t>
            </a:r>
            <a:r>
              <a:rPr lang="zh-CN" altLang="en-US" dirty="0" smtClean="0">
                <a:latin typeface="+mj-ea"/>
                <a:ea typeface="+mj-ea"/>
              </a:rPr>
              <a:t>）</a:t>
            </a:r>
            <a:endParaRPr lang="en-US" altLang="zh-CN" dirty="0" smtClean="0">
              <a:latin typeface="+mj-ea"/>
              <a:ea typeface="+mj-ea"/>
            </a:endParaRPr>
          </a:p>
          <a:p>
            <a:r>
              <a:rPr lang="zh-CN" altLang="en-US" dirty="0" smtClean="0">
                <a:latin typeface="+mj-ea"/>
                <a:ea typeface="+mj-ea"/>
              </a:rPr>
              <a:t>统计学在生物医学中的应用（</a:t>
            </a:r>
            <a:r>
              <a:rPr lang="en-US" altLang="zh-CN" dirty="0" smtClean="0">
                <a:latin typeface="+mj-ea"/>
                <a:ea typeface="+mj-ea"/>
              </a:rPr>
              <a:t>CDT</a:t>
            </a:r>
            <a:r>
              <a:rPr lang="zh-CN" altLang="en-US" dirty="0" smtClean="0">
                <a:latin typeface="+mj-ea"/>
                <a:ea typeface="+mj-ea"/>
              </a:rPr>
              <a:t>）（</a:t>
            </a:r>
            <a:r>
              <a:rPr lang="zh-CN" altLang="en-US" sz="1800" dirty="0" smtClean="0">
                <a:solidFill>
                  <a:srgbClr val="FFC000"/>
                </a:solidFill>
                <a:latin typeface="+mj-ea"/>
                <a:ea typeface="+mj-ea"/>
              </a:rPr>
              <a:t>天鹅研究的故事</a:t>
            </a:r>
            <a:r>
              <a:rPr lang="zh-CN" altLang="en-US" dirty="0" smtClean="0">
                <a:latin typeface="+mj-ea"/>
                <a:ea typeface="+mj-ea"/>
              </a:rPr>
              <a:t>）</a:t>
            </a:r>
            <a:endParaRPr lang="en-US" altLang="zh-CN" dirty="0" smtClean="0">
              <a:latin typeface="+mj-ea"/>
              <a:ea typeface="+mj-ea"/>
            </a:endParaRPr>
          </a:p>
          <a:p>
            <a:r>
              <a:rPr lang="zh-CN" altLang="en-US" dirty="0" smtClean="0">
                <a:latin typeface="+mj-ea"/>
                <a:ea typeface="+mj-ea"/>
              </a:rPr>
              <a:t>统计哲学博士 </a:t>
            </a:r>
            <a:r>
              <a:rPr lang="en-GB" altLang="zh-CN" dirty="0" smtClean="0">
                <a:latin typeface="+mj-ea"/>
                <a:ea typeface="+mj-ea"/>
              </a:rPr>
              <a:t>(</a:t>
            </a:r>
            <a:r>
              <a:rPr lang="zh-CN" altLang="en-US" dirty="0" smtClean="0">
                <a:latin typeface="+mj-ea"/>
                <a:ea typeface="+mj-ea"/>
              </a:rPr>
              <a:t>传统意义的培训</a:t>
            </a:r>
            <a:r>
              <a:rPr lang="en-GB" altLang="zh-CN" dirty="0" smtClean="0">
                <a:latin typeface="+mj-ea"/>
                <a:ea typeface="+mj-ea"/>
              </a:rPr>
              <a:t>3-4</a:t>
            </a:r>
            <a:r>
              <a:rPr lang="zh-CN" altLang="en-US" dirty="0" smtClean="0">
                <a:latin typeface="+mj-ea"/>
                <a:ea typeface="+mj-ea"/>
              </a:rPr>
              <a:t>年</a:t>
            </a:r>
            <a:r>
              <a:rPr lang="en-US" altLang="zh-CN" dirty="0" smtClean="0">
                <a:latin typeface="+mj-ea"/>
                <a:ea typeface="+mj-ea"/>
              </a:rPr>
              <a:t>)</a:t>
            </a:r>
          </a:p>
          <a:p>
            <a:r>
              <a:rPr lang="zh-CN" altLang="en-US" dirty="0">
                <a:latin typeface="+mj-ea"/>
                <a:ea typeface="+mj-ea"/>
              </a:rPr>
              <a:t>统计哲学博士 </a:t>
            </a:r>
            <a:r>
              <a:rPr lang="en-GB" altLang="zh-CN" dirty="0" smtClean="0">
                <a:latin typeface="+mj-ea"/>
                <a:ea typeface="+mj-ea"/>
              </a:rPr>
              <a:t>(</a:t>
            </a:r>
            <a:r>
              <a:rPr lang="en-US" altLang="zh-CN" dirty="0" smtClean="0">
                <a:latin typeface="+mj-ea"/>
                <a:ea typeface="+mj-ea"/>
              </a:rPr>
              <a:t>CDT</a:t>
            </a:r>
            <a:r>
              <a:rPr lang="zh-CN" altLang="en-US" dirty="0" smtClean="0">
                <a:latin typeface="+mj-ea"/>
                <a:ea typeface="+mj-ea"/>
              </a:rPr>
              <a:t>培训</a:t>
            </a:r>
            <a:r>
              <a:rPr lang="en-GB" altLang="zh-CN" dirty="0" smtClean="0">
                <a:latin typeface="+mj-ea"/>
                <a:ea typeface="+mj-ea"/>
              </a:rPr>
              <a:t>4</a:t>
            </a:r>
            <a:r>
              <a:rPr lang="zh-CN" altLang="en-US" dirty="0" smtClean="0">
                <a:latin typeface="+mj-ea"/>
                <a:ea typeface="+mj-ea"/>
              </a:rPr>
              <a:t>年，专注</a:t>
            </a:r>
            <a:r>
              <a:rPr lang="en-US" altLang="zh-CN" dirty="0" smtClean="0">
                <a:latin typeface="+mj-ea"/>
                <a:ea typeface="+mj-ea"/>
              </a:rPr>
              <a:t>21</a:t>
            </a:r>
            <a:r>
              <a:rPr lang="zh-CN" altLang="en-US" dirty="0" smtClean="0">
                <a:latin typeface="+mj-ea"/>
                <a:ea typeface="+mj-ea"/>
              </a:rPr>
              <a:t>世纪的新方法、大数据环境、大型模型</a:t>
            </a:r>
            <a:r>
              <a:rPr lang="en-US" altLang="zh-CN" dirty="0" smtClean="0">
                <a:latin typeface="+mj-ea"/>
                <a:ea typeface="+mj-ea"/>
              </a:rPr>
              <a:t>)</a:t>
            </a:r>
            <a:endParaRPr lang="en-US" altLang="zh-CN" dirty="0">
              <a:latin typeface="+mj-ea"/>
              <a:ea typeface="+mj-ea"/>
            </a:endParaRPr>
          </a:p>
          <a:p>
            <a:pPr marL="0" indent="0">
              <a:buNone/>
            </a:pPr>
            <a:endParaRPr lang="en-US" altLang="zh-CN" dirty="0" smtClean="0"/>
          </a:p>
          <a:p>
            <a:endParaRPr lang="en-GB" altLang="zh-CN" dirty="0" smtClean="0"/>
          </a:p>
        </p:txBody>
      </p:sp>
      <p:sp>
        <p:nvSpPr>
          <p:cNvPr id="4" name="矩形 3"/>
          <p:cNvSpPr/>
          <p:nvPr/>
        </p:nvSpPr>
        <p:spPr>
          <a:xfrm>
            <a:off x="1403648" y="5229200"/>
            <a:ext cx="4896544" cy="72008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mj-ea"/>
                <a:ea typeface="+mj-ea"/>
              </a:rPr>
              <a:t>在老师</a:t>
            </a:r>
            <a:r>
              <a:rPr lang="zh-CN" altLang="en-US" b="1" dirty="0">
                <a:solidFill>
                  <a:schemeClr val="tx1"/>
                </a:solidFill>
                <a:latin typeface="+mj-ea"/>
                <a:ea typeface="+mj-ea"/>
              </a:rPr>
              <a:t>指导</a:t>
            </a:r>
            <a:r>
              <a:rPr lang="zh-CN" altLang="en-US" b="1" dirty="0" smtClean="0">
                <a:solidFill>
                  <a:schemeClr val="tx1"/>
                </a:solidFill>
                <a:latin typeface="+mj-ea"/>
                <a:ea typeface="+mj-ea"/>
              </a:rPr>
              <a:t>下做课题是学位学习的关键</a:t>
            </a:r>
            <a:endParaRPr lang="en-GB" b="1" dirty="0">
              <a:solidFill>
                <a:schemeClr val="tx1"/>
              </a:solidFill>
              <a:latin typeface="+mj-ea"/>
              <a:ea typeface="+mj-ea"/>
            </a:endParaRPr>
          </a:p>
        </p:txBody>
      </p:sp>
    </p:spTree>
    <p:extLst>
      <p:ext uri="{BB962C8B-B14F-4D97-AF65-F5344CB8AC3E}">
        <p14:creationId xmlns:p14="http://schemas.microsoft.com/office/powerpoint/2010/main" val="26824325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smtClean="0"/>
              <a:t>曼</a:t>
            </a:r>
            <a:r>
              <a:rPr lang="zh-CN" altLang="en-US" sz="4000" b="1" dirty="0"/>
              <a:t>切斯特</a:t>
            </a:r>
            <a:r>
              <a:rPr lang="zh-CN" altLang="en-US" sz="4000" b="1" u="sng" dirty="0" smtClean="0"/>
              <a:t>大学数学学科设置</a:t>
            </a:r>
            <a:endParaRPr lang="en-GB" sz="4000" b="1" u="sng"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3980334700"/>
              </p:ext>
            </p:extLst>
          </p:nvPr>
        </p:nvGraphicFramePr>
        <p:xfrm>
          <a:off x="945468" y="1916832"/>
          <a:ext cx="6491064" cy="43409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79331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u="sng" dirty="0">
                <a:solidFill>
                  <a:schemeClr val="tx1"/>
                </a:solidFill>
              </a:rPr>
              <a:t>曼城</a:t>
            </a:r>
            <a:r>
              <a:rPr lang="zh-CN" altLang="en-US" sz="3600" b="1" u="sng" dirty="0" smtClean="0">
                <a:solidFill>
                  <a:schemeClr val="tx1"/>
                </a:solidFill>
              </a:rPr>
              <a:t>大学数学本科课程介绍</a:t>
            </a:r>
            <a:endParaRPr lang="en-GB" sz="3600" b="1" u="sng" dirty="0">
              <a:solidFill>
                <a:schemeClr val="tx1"/>
              </a:solidFill>
            </a:endParaRPr>
          </a:p>
        </p:txBody>
      </p:sp>
      <p:pic>
        <p:nvPicPr>
          <p:cNvPr id="6" name="内容占位符 5"/>
          <p:cNvPicPr>
            <a:picLocks noGrp="1" noChangeAspect="1"/>
          </p:cNvPicPr>
          <p:nvPr>
            <p:ph sz="quarter" idx="1"/>
          </p:nvPr>
        </p:nvPicPr>
        <p:blipFill>
          <a:blip r:embed="rId2"/>
          <a:stretch>
            <a:fillRect/>
          </a:stretch>
        </p:blipFill>
        <p:spPr>
          <a:xfrm>
            <a:off x="1331640" y="1417638"/>
            <a:ext cx="5544616" cy="5179714"/>
          </a:xfrm>
          <a:prstGeom prst="rect">
            <a:avLst/>
          </a:prstGeom>
        </p:spPr>
      </p:pic>
      <p:sp>
        <p:nvSpPr>
          <p:cNvPr id="7" name="圆角矩形标注 6"/>
          <p:cNvSpPr/>
          <p:nvPr/>
        </p:nvSpPr>
        <p:spPr>
          <a:xfrm>
            <a:off x="4716016" y="1268760"/>
            <a:ext cx="1080120" cy="612648"/>
          </a:xfrm>
          <a:prstGeom prst="wedgeRoundRectCallout">
            <a:avLst>
              <a:gd name="adj1" fmla="val -228078"/>
              <a:gd name="adj2" fmla="val 14131"/>
              <a:gd name="adj3" fmla="val 1666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mj-ea"/>
                <a:ea typeface="+mj-ea"/>
              </a:rPr>
              <a:t>单学位</a:t>
            </a:r>
            <a:endParaRPr lang="en-GB" b="1" dirty="0">
              <a:solidFill>
                <a:schemeClr val="tx1"/>
              </a:solidFill>
              <a:latin typeface="+mj-ea"/>
              <a:ea typeface="+mj-ea"/>
            </a:endParaRPr>
          </a:p>
        </p:txBody>
      </p:sp>
      <p:sp>
        <p:nvSpPr>
          <p:cNvPr id="8" name="圆角矩形标注 7"/>
          <p:cNvSpPr/>
          <p:nvPr/>
        </p:nvSpPr>
        <p:spPr>
          <a:xfrm>
            <a:off x="4499992" y="3573016"/>
            <a:ext cx="1224136" cy="612648"/>
          </a:xfrm>
          <a:prstGeom prst="wedgeRoundRectCallout">
            <a:avLst>
              <a:gd name="adj1" fmla="val -228078"/>
              <a:gd name="adj2" fmla="val 14131"/>
              <a:gd name="adj3" fmla="val 1666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mj-ea"/>
                <a:ea typeface="+mj-ea"/>
              </a:rPr>
              <a:t>联合学位</a:t>
            </a:r>
            <a:endParaRPr lang="en-GB" b="1" dirty="0">
              <a:solidFill>
                <a:schemeClr val="tx1"/>
              </a:solidFill>
              <a:latin typeface="+mj-ea"/>
              <a:ea typeface="+mj-ea"/>
            </a:endParaRPr>
          </a:p>
        </p:txBody>
      </p:sp>
      <p:cxnSp>
        <p:nvCxnSpPr>
          <p:cNvPr id="10" name="直接连接符 9"/>
          <p:cNvCxnSpPr/>
          <p:nvPr/>
        </p:nvCxnSpPr>
        <p:spPr>
          <a:xfrm>
            <a:off x="1547664" y="2996952"/>
            <a:ext cx="33123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566710" y="2323710"/>
            <a:ext cx="2749706" cy="923330"/>
          </a:xfrm>
          <a:prstGeom prst="rect">
            <a:avLst/>
          </a:prstGeom>
          <a:noFill/>
        </p:spPr>
        <p:txBody>
          <a:bodyPr wrap="square" rtlCol="0">
            <a:spAutoFit/>
          </a:bodyPr>
          <a:lstStyle/>
          <a:p>
            <a:r>
              <a:rPr lang="zh-CN" altLang="en-US" b="1" dirty="0" smtClean="0">
                <a:latin typeface="+mj-ea"/>
                <a:ea typeface="+mj-ea"/>
              </a:rPr>
              <a:t>数学</a:t>
            </a:r>
            <a:r>
              <a:rPr lang="en-US" altLang="zh-CN" b="1" dirty="0" smtClean="0">
                <a:latin typeface="+mj-ea"/>
                <a:ea typeface="+mj-ea"/>
              </a:rPr>
              <a:t>3</a:t>
            </a:r>
            <a:r>
              <a:rPr lang="zh-CN" altLang="en-US" b="1" dirty="0">
                <a:latin typeface="+mj-ea"/>
                <a:ea typeface="+mj-ea"/>
              </a:rPr>
              <a:t>、</a:t>
            </a:r>
            <a:r>
              <a:rPr lang="en-US" altLang="zh-CN" b="1" dirty="0" smtClean="0">
                <a:latin typeface="+mj-ea"/>
                <a:ea typeface="+mj-ea"/>
              </a:rPr>
              <a:t>4</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数学和金融数学</a:t>
            </a:r>
            <a:r>
              <a:rPr lang="en-US" altLang="zh-CN" b="1" dirty="0" smtClean="0">
                <a:latin typeface="+mj-ea"/>
                <a:ea typeface="+mj-ea"/>
              </a:rPr>
              <a:t>3</a:t>
            </a:r>
            <a:r>
              <a:rPr lang="zh-CN" altLang="en-US" b="1" dirty="0" smtClean="0">
                <a:latin typeface="+mj-ea"/>
                <a:ea typeface="+mj-ea"/>
              </a:rPr>
              <a:t>、</a:t>
            </a:r>
            <a:r>
              <a:rPr lang="en-US" altLang="zh-CN" b="1" dirty="0" smtClean="0">
                <a:latin typeface="+mj-ea"/>
                <a:ea typeface="+mj-ea"/>
              </a:rPr>
              <a:t>4</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数学与统计</a:t>
            </a:r>
            <a:r>
              <a:rPr lang="en-US" altLang="zh-CN" b="1" dirty="0" smtClean="0">
                <a:latin typeface="+mj-ea"/>
                <a:ea typeface="+mj-ea"/>
              </a:rPr>
              <a:t>3</a:t>
            </a:r>
            <a:r>
              <a:rPr lang="zh-CN" altLang="en-US" b="1" dirty="0" smtClean="0">
                <a:latin typeface="+mj-ea"/>
                <a:ea typeface="+mj-ea"/>
              </a:rPr>
              <a:t>、</a:t>
            </a:r>
            <a:r>
              <a:rPr lang="en-US" altLang="zh-CN" b="1" dirty="0" smtClean="0">
                <a:latin typeface="+mj-ea"/>
                <a:ea typeface="+mj-ea"/>
              </a:rPr>
              <a:t>4</a:t>
            </a:r>
            <a:r>
              <a:rPr lang="zh-CN" altLang="en-US" b="1" dirty="0" smtClean="0">
                <a:latin typeface="+mj-ea"/>
                <a:ea typeface="+mj-ea"/>
              </a:rPr>
              <a:t>年</a:t>
            </a:r>
            <a:endParaRPr lang="en-GB" b="1" dirty="0">
              <a:latin typeface="+mj-ea"/>
              <a:ea typeface="+mj-ea"/>
            </a:endParaRPr>
          </a:p>
        </p:txBody>
      </p:sp>
      <p:sp>
        <p:nvSpPr>
          <p:cNvPr id="12" name="文本框 11"/>
          <p:cNvSpPr txBox="1"/>
          <p:nvPr/>
        </p:nvSpPr>
        <p:spPr>
          <a:xfrm>
            <a:off x="5508104" y="4306540"/>
            <a:ext cx="3096344" cy="2308324"/>
          </a:xfrm>
          <a:prstGeom prst="rect">
            <a:avLst/>
          </a:prstGeom>
          <a:noFill/>
        </p:spPr>
        <p:txBody>
          <a:bodyPr wrap="square" rtlCol="0">
            <a:spAutoFit/>
          </a:bodyPr>
          <a:lstStyle/>
          <a:p>
            <a:r>
              <a:rPr lang="zh-CN" altLang="en-US" b="1" dirty="0" smtClean="0">
                <a:latin typeface="+mj-ea"/>
                <a:ea typeface="+mj-ea"/>
              </a:rPr>
              <a:t>精算科学与数学</a:t>
            </a:r>
            <a:r>
              <a:rPr lang="en-US" altLang="zh-CN" b="1" dirty="0" smtClean="0">
                <a:latin typeface="+mj-ea"/>
                <a:ea typeface="+mj-ea"/>
              </a:rPr>
              <a:t>3</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数学与商业和管理</a:t>
            </a:r>
            <a:r>
              <a:rPr lang="en-US" altLang="zh-CN" b="1" dirty="0" smtClean="0">
                <a:latin typeface="+mj-ea"/>
                <a:ea typeface="+mj-ea"/>
              </a:rPr>
              <a:t>3</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数学与金融</a:t>
            </a:r>
            <a:r>
              <a:rPr lang="en-US" altLang="zh-CN" b="1" dirty="0" smtClean="0">
                <a:latin typeface="+mj-ea"/>
                <a:ea typeface="+mj-ea"/>
              </a:rPr>
              <a:t>3</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数学与哲学</a:t>
            </a:r>
            <a:r>
              <a:rPr lang="en-US" altLang="zh-CN" b="1" dirty="0" smtClean="0">
                <a:latin typeface="+mj-ea"/>
                <a:ea typeface="+mj-ea"/>
              </a:rPr>
              <a:t>3</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数学与现代语言</a:t>
            </a:r>
            <a:r>
              <a:rPr lang="en-US" altLang="zh-CN" b="1" dirty="0" smtClean="0">
                <a:latin typeface="+mj-ea"/>
                <a:ea typeface="+mj-ea"/>
              </a:rPr>
              <a:t>4</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计算机与数学</a:t>
            </a:r>
            <a:r>
              <a:rPr lang="en-US" altLang="zh-CN" b="1" dirty="0" smtClean="0">
                <a:latin typeface="+mj-ea"/>
                <a:ea typeface="+mj-ea"/>
              </a:rPr>
              <a:t>3</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计算机与数学和工业经验</a:t>
            </a:r>
            <a:r>
              <a:rPr lang="en-US" altLang="zh-CN" b="1" dirty="0" smtClean="0">
                <a:latin typeface="+mj-ea"/>
                <a:ea typeface="+mj-ea"/>
              </a:rPr>
              <a:t>4</a:t>
            </a:r>
            <a:r>
              <a:rPr lang="zh-CN" altLang="en-US" b="1" dirty="0" smtClean="0">
                <a:latin typeface="+mj-ea"/>
                <a:ea typeface="+mj-ea"/>
              </a:rPr>
              <a:t>年</a:t>
            </a:r>
            <a:endParaRPr lang="en-US" altLang="zh-CN" b="1" dirty="0" smtClean="0">
              <a:latin typeface="+mj-ea"/>
              <a:ea typeface="+mj-ea"/>
            </a:endParaRPr>
          </a:p>
          <a:p>
            <a:r>
              <a:rPr lang="zh-CN" altLang="en-US" b="1" dirty="0" smtClean="0">
                <a:latin typeface="+mj-ea"/>
                <a:ea typeface="+mj-ea"/>
              </a:rPr>
              <a:t>数学与物理</a:t>
            </a:r>
            <a:r>
              <a:rPr lang="en-US" altLang="zh-CN" b="1" dirty="0" smtClean="0">
                <a:latin typeface="+mj-ea"/>
                <a:ea typeface="+mj-ea"/>
              </a:rPr>
              <a:t>3</a:t>
            </a:r>
            <a:r>
              <a:rPr lang="zh-CN" altLang="en-US" b="1" dirty="0" smtClean="0">
                <a:latin typeface="+mj-ea"/>
                <a:ea typeface="+mj-ea"/>
              </a:rPr>
              <a:t>、</a:t>
            </a:r>
            <a:r>
              <a:rPr lang="en-US" altLang="zh-CN" b="1" dirty="0" smtClean="0">
                <a:latin typeface="+mj-ea"/>
                <a:ea typeface="+mj-ea"/>
              </a:rPr>
              <a:t>4</a:t>
            </a:r>
            <a:r>
              <a:rPr lang="zh-CN" altLang="en-US" b="1" dirty="0" smtClean="0">
                <a:latin typeface="+mj-ea"/>
                <a:ea typeface="+mj-ea"/>
              </a:rPr>
              <a:t>年</a:t>
            </a:r>
            <a:endParaRPr lang="en-GB" b="1" dirty="0">
              <a:latin typeface="+mj-ea"/>
              <a:ea typeface="+mj-ea"/>
            </a:endParaRPr>
          </a:p>
        </p:txBody>
      </p:sp>
    </p:spTree>
    <p:extLst>
      <p:ext uri="{BB962C8B-B14F-4D97-AF65-F5344CB8AC3E}">
        <p14:creationId xmlns:p14="http://schemas.microsoft.com/office/powerpoint/2010/main" val="843181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u="sng" dirty="0">
                <a:solidFill>
                  <a:schemeClr val="tx1"/>
                </a:solidFill>
              </a:rPr>
              <a:t>曼城大学</a:t>
            </a:r>
            <a:r>
              <a:rPr lang="zh-CN" altLang="en-US" sz="4000" b="1" u="sng" dirty="0" smtClean="0">
                <a:solidFill>
                  <a:schemeClr val="tx1"/>
                </a:solidFill>
              </a:rPr>
              <a:t>数学和统计本科课程</a:t>
            </a:r>
            <a:endParaRPr lang="en-GB" sz="4000" dirty="0"/>
          </a:p>
        </p:txBody>
      </p:sp>
      <p:pic>
        <p:nvPicPr>
          <p:cNvPr id="4" name="内容占位符 3"/>
          <p:cNvPicPr>
            <a:picLocks noGrp="1" noChangeAspect="1"/>
          </p:cNvPicPr>
          <p:nvPr>
            <p:ph sz="quarter" idx="1"/>
          </p:nvPr>
        </p:nvPicPr>
        <p:blipFill>
          <a:blip r:embed="rId2"/>
          <a:stretch>
            <a:fillRect/>
          </a:stretch>
        </p:blipFill>
        <p:spPr>
          <a:xfrm>
            <a:off x="457200" y="1484784"/>
            <a:ext cx="7715200" cy="4464496"/>
          </a:xfrm>
          <a:prstGeom prst="rect">
            <a:avLst/>
          </a:prstGeom>
        </p:spPr>
      </p:pic>
      <p:sp>
        <p:nvSpPr>
          <p:cNvPr id="5" name="文本框 4"/>
          <p:cNvSpPr txBox="1"/>
          <p:nvPr/>
        </p:nvSpPr>
        <p:spPr>
          <a:xfrm>
            <a:off x="2771800" y="1916832"/>
            <a:ext cx="3456384" cy="400110"/>
          </a:xfrm>
          <a:prstGeom prst="rect">
            <a:avLst/>
          </a:prstGeom>
          <a:noFill/>
        </p:spPr>
        <p:txBody>
          <a:bodyPr wrap="square" rtlCol="0">
            <a:spAutoFit/>
          </a:bodyPr>
          <a:lstStyle/>
          <a:p>
            <a:r>
              <a:rPr lang="en-US" altLang="zh-CN" sz="2000" b="1" dirty="0" smtClean="0">
                <a:latin typeface="+mj-ea"/>
                <a:ea typeface="+mj-ea"/>
              </a:rPr>
              <a:t>1</a:t>
            </a:r>
            <a:r>
              <a:rPr lang="zh-CN" altLang="en-US" sz="2000" b="1" dirty="0" smtClean="0">
                <a:latin typeface="+mj-ea"/>
                <a:ea typeface="+mj-ea"/>
              </a:rPr>
              <a:t>年级</a:t>
            </a:r>
            <a:r>
              <a:rPr lang="en-US" altLang="zh-CN" sz="2000" b="1" dirty="0" smtClean="0">
                <a:latin typeface="+mj-ea"/>
                <a:ea typeface="+mj-ea"/>
              </a:rPr>
              <a:t>8</a:t>
            </a:r>
            <a:r>
              <a:rPr lang="zh-CN" altLang="en-US" sz="2000" b="1" dirty="0" smtClean="0">
                <a:latin typeface="+mj-ea"/>
                <a:ea typeface="+mj-ea"/>
              </a:rPr>
              <a:t>门基础课程，全修课</a:t>
            </a:r>
            <a:endParaRPr lang="en-GB" sz="2000" b="1" dirty="0">
              <a:latin typeface="+mj-ea"/>
              <a:ea typeface="+mj-ea"/>
            </a:endParaRPr>
          </a:p>
        </p:txBody>
      </p:sp>
      <p:sp>
        <p:nvSpPr>
          <p:cNvPr id="6" name="矩形 5"/>
          <p:cNvSpPr/>
          <p:nvPr/>
        </p:nvSpPr>
        <p:spPr>
          <a:xfrm>
            <a:off x="457200" y="5517232"/>
            <a:ext cx="2962672" cy="2880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593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u="sng" dirty="0" smtClean="0">
                <a:latin typeface="STKaiti" panose="02010600040101010101" pitchFamily="2" charset="-122"/>
                <a:ea typeface="STKaiti" panose="02010600040101010101" pitchFamily="2" charset="-122"/>
              </a:rPr>
              <a:t>英国皇家统计学会</a:t>
            </a:r>
            <a:endParaRPr lang="en-GB" b="1" u="sng" dirty="0"/>
          </a:p>
        </p:txBody>
      </p:sp>
      <p:sp>
        <p:nvSpPr>
          <p:cNvPr id="3" name="内容占位符 2"/>
          <p:cNvSpPr>
            <a:spLocks noGrp="1"/>
          </p:cNvSpPr>
          <p:nvPr>
            <p:ph sz="quarter" idx="1"/>
          </p:nvPr>
        </p:nvSpPr>
        <p:spPr>
          <a:xfrm>
            <a:off x="457200" y="1600200"/>
            <a:ext cx="4546848" cy="4565104"/>
          </a:xfrm>
        </p:spPr>
        <p:txBody>
          <a:bodyPr>
            <a:normAutofit lnSpcReduction="10000"/>
          </a:bodyPr>
          <a:lstStyle/>
          <a:p>
            <a:pPr marL="0" indent="0">
              <a:buNone/>
            </a:pPr>
            <a:r>
              <a:rPr lang="en-US" altLang="zh-CN" sz="1800" b="1" i="1" dirty="0" smtClean="0"/>
              <a:t>1824</a:t>
            </a:r>
            <a:r>
              <a:rPr lang="zh-CN" altLang="en-US" sz="1800" dirty="0" smtClean="0"/>
              <a:t>：伦敦</a:t>
            </a:r>
            <a:r>
              <a:rPr lang="zh-CN" altLang="en-US" sz="1800" dirty="0"/>
              <a:t>统计学</a:t>
            </a:r>
            <a:r>
              <a:rPr lang="zh-CN" altLang="en-US" sz="1800" dirty="0" smtClean="0"/>
              <a:t>会（</a:t>
            </a:r>
            <a:r>
              <a:rPr lang="en-US" altLang="zh-CN" sz="1800" dirty="0" smtClean="0"/>
              <a:t>LSS</a:t>
            </a:r>
            <a:r>
              <a:rPr lang="zh-CN" altLang="en-US" sz="1800" dirty="0" smtClean="0"/>
              <a:t>）</a:t>
            </a:r>
            <a:endParaRPr lang="en-US" altLang="zh-CN" sz="1800" dirty="0" smtClean="0"/>
          </a:p>
          <a:p>
            <a:pPr marL="0" indent="0">
              <a:buNone/>
            </a:pPr>
            <a:r>
              <a:rPr lang="en-US" altLang="zh-CN" sz="1800" b="1" i="1" dirty="0" smtClean="0"/>
              <a:t>1834</a:t>
            </a:r>
            <a:r>
              <a:rPr lang="zh-CN" altLang="en-US" sz="1800" dirty="0" smtClean="0"/>
              <a:t>：英国皇家统计学会 </a:t>
            </a:r>
            <a:r>
              <a:rPr lang="en-GB" sz="1800" dirty="0" smtClean="0"/>
              <a:t>(</a:t>
            </a:r>
            <a:r>
              <a:rPr lang="en-US" altLang="zh-CN" sz="1800" dirty="0" smtClean="0"/>
              <a:t>RSS</a:t>
            </a:r>
            <a:r>
              <a:rPr lang="en-GB" sz="1800" dirty="0" smtClean="0"/>
              <a:t>)</a:t>
            </a:r>
          </a:p>
          <a:p>
            <a:pPr marL="0" indent="0">
              <a:buNone/>
            </a:pPr>
            <a:r>
              <a:rPr lang="en-US" altLang="zh-CN" sz="1800" b="1" i="1" dirty="0" smtClean="0"/>
              <a:t>1887</a:t>
            </a:r>
            <a:r>
              <a:rPr lang="zh-CN" altLang="en-US" sz="1800" dirty="0" smtClean="0"/>
              <a:t>：</a:t>
            </a:r>
            <a:r>
              <a:rPr lang="zh-CN" altLang="en-US" sz="1800" dirty="0"/>
              <a:t> </a:t>
            </a:r>
            <a:r>
              <a:rPr lang="zh-CN" altLang="en-US" sz="1800" dirty="0" smtClean="0"/>
              <a:t>皇家特许机构 </a:t>
            </a:r>
            <a:r>
              <a:rPr lang="en-US" altLang="zh-CN" sz="1800" dirty="0" smtClean="0"/>
              <a:t>(Royal Charter)</a:t>
            </a:r>
          </a:p>
          <a:p>
            <a:pPr marL="0" indent="0">
              <a:buNone/>
            </a:pPr>
            <a:r>
              <a:rPr lang="en-US" altLang="zh-CN" sz="1800" b="1" i="1" dirty="0" smtClean="0"/>
              <a:t>1993</a:t>
            </a:r>
            <a:r>
              <a:rPr lang="zh-CN" altLang="en-US" sz="1800" dirty="0" smtClean="0"/>
              <a:t>：统计家研究院（</a:t>
            </a:r>
            <a:r>
              <a:rPr lang="en-US" altLang="zh-CN" sz="1800" dirty="0" smtClean="0"/>
              <a:t>Institute</a:t>
            </a:r>
            <a:r>
              <a:rPr lang="zh-CN" altLang="en-US" sz="1800" dirty="0" smtClean="0"/>
              <a:t> </a:t>
            </a:r>
            <a:r>
              <a:rPr lang="en-GB" altLang="zh-CN" sz="1800" dirty="0" smtClean="0"/>
              <a:t>of Statisticians</a:t>
            </a:r>
            <a:r>
              <a:rPr lang="zh-CN" altLang="en-US" sz="1800" dirty="0" smtClean="0"/>
              <a:t>）</a:t>
            </a:r>
            <a:endParaRPr lang="en-GB" sz="1800" dirty="0" smtClean="0"/>
          </a:p>
          <a:p>
            <a:pPr marL="0" indent="0" algn="ctr">
              <a:buNone/>
            </a:pPr>
            <a:endParaRPr lang="en-US" altLang="zh-CN" dirty="0" smtClean="0">
              <a:solidFill>
                <a:srgbClr val="FF0000"/>
              </a:solidFill>
            </a:endParaRPr>
          </a:p>
          <a:p>
            <a:pPr marL="0" indent="0" algn="ctr">
              <a:buNone/>
            </a:pPr>
            <a:r>
              <a:rPr lang="zh-CN" altLang="en-US" dirty="0" smtClean="0">
                <a:solidFill>
                  <a:srgbClr val="FF0000"/>
                </a:solidFill>
              </a:rPr>
              <a:t>全球</a:t>
            </a:r>
            <a:r>
              <a:rPr lang="en-US" altLang="zh-CN" dirty="0" smtClean="0">
                <a:solidFill>
                  <a:srgbClr val="FF0000"/>
                </a:solidFill>
              </a:rPr>
              <a:t>7</a:t>
            </a:r>
            <a:r>
              <a:rPr lang="en-GB" altLang="zh-CN" dirty="0">
                <a:solidFill>
                  <a:srgbClr val="FF0000"/>
                </a:solidFill>
              </a:rPr>
              <a:t>,</a:t>
            </a:r>
            <a:r>
              <a:rPr lang="en-US" altLang="zh-CN" dirty="0" smtClean="0">
                <a:solidFill>
                  <a:srgbClr val="FF0000"/>
                </a:solidFill>
              </a:rPr>
              <a:t>200 fellow (2016)</a:t>
            </a:r>
          </a:p>
          <a:p>
            <a:pPr marL="0" indent="0">
              <a:buNone/>
            </a:pPr>
            <a:endParaRPr lang="en-US" altLang="zh-CN" sz="1800" b="1" dirty="0" smtClean="0">
              <a:hlinkClick r:id="rId2" tooltip="Florence Nightingale"/>
            </a:endParaRPr>
          </a:p>
          <a:p>
            <a:pPr marL="0" indent="0">
              <a:buNone/>
            </a:pPr>
            <a:r>
              <a:rPr lang="zh-CN" altLang="en-US" sz="1800" b="1" dirty="0" smtClean="0">
                <a:hlinkClick r:id="rId2" tooltip="Florence Nightingale"/>
              </a:rPr>
              <a:t>南丁格尔</a:t>
            </a:r>
            <a:r>
              <a:rPr lang="en-GB" sz="1800" b="1" dirty="0" smtClean="0"/>
              <a:t>,</a:t>
            </a:r>
            <a:r>
              <a:rPr lang="en-GB" sz="1800" dirty="0" smtClean="0"/>
              <a:t> </a:t>
            </a:r>
            <a:r>
              <a:rPr lang="zh-CN" altLang="en-US" sz="1800" dirty="0" smtClean="0"/>
              <a:t>第一位女性会员</a:t>
            </a:r>
            <a:r>
              <a:rPr lang="en-GB" sz="1800" dirty="0" smtClean="0"/>
              <a:t> </a:t>
            </a:r>
            <a:r>
              <a:rPr lang="zh-CN" altLang="en-US" sz="1800" dirty="0" smtClean="0"/>
              <a:t>（</a:t>
            </a:r>
            <a:r>
              <a:rPr lang="en-GB" sz="1800" dirty="0" smtClean="0"/>
              <a:t>1858</a:t>
            </a:r>
            <a:r>
              <a:rPr lang="zh-CN" altLang="en-US" sz="1800" dirty="0" smtClean="0"/>
              <a:t>）</a:t>
            </a:r>
            <a:endParaRPr lang="en-GB" sz="1800" dirty="0" smtClean="0"/>
          </a:p>
          <a:p>
            <a:pPr marL="0" indent="0">
              <a:buNone/>
            </a:pPr>
            <a:r>
              <a:rPr lang="en-GB" sz="1800" dirty="0" smtClean="0">
                <a:hlinkClick r:id="rId3" tooltip="William Beveridge"/>
              </a:rPr>
              <a:t>William Beveridge</a:t>
            </a:r>
            <a:r>
              <a:rPr lang="en-GB" sz="1800" dirty="0" smtClean="0"/>
              <a:t> (</a:t>
            </a:r>
            <a:r>
              <a:rPr lang="zh-CN" altLang="en-US" sz="1800" dirty="0" smtClean="0"/>
              <a:t>福利和社保</a:t>
            </a:r>
            <a:r>
              <a:rPr lang="en-GB" sz="1800" dirty="0" smtClean="0"/>
              <a:t>)</a:t>
            </a:r>
          </a:p>
          <a:p>
            <a:pPr marL="0" indent="0">
              <a:buNone/>
            </a:pPr>
            <a:r>
              <a:rPr lang="en-GB" sz="1800" dirty="0" smtClean="0">
                <a:hlinkClick r:id="rId4" tooltip="Ronald Fisher"/>
              </a:rPr>
              <a:t>Ronald Fisher</a:t>
            </a:r>
            <a:r>
              <a:rPr lang="en-GB" sz="1800" dirty="0" smtClean="0"/>
              <a:t> (</a:t>
            </a:r>
            <a:r>
              <a:rPr lang="zh-CN" altLang="en-US" sz="1800" dirty="0" smtClean="0"/>
              <a:t>遗传学</a:t>
            </a:r>
            <a:r>
              <a:rPr lang="en-GB" sz="1800" dirty="0" smtClean="0"/>
              <a:t>, </a:t>
            </a:r>
            <a:r>
              <a:rPr lang="zh-CN" altLang="en-US" sz="1800" dirty="0" smtClean="0"/>
              <a:t>方差分析，</a:t>
            </a:r>
            <a:r>
              <a:rPr lang="en-US" altLang="zh-CN" sz="1800" dirty="0" smtClean="0"/>
              <a:t>F</a:t>
            </a:r>
            <a:r>
              <a:rPr lang="zh-CN" altLang="en-US" sz="1800" dirty="0" smtClean="0"/>
              <a:t>分布</a:t>
            </a:r>
            <a:r>
              <a:rPr lang="en-GB" sz="1800" dirty="0" smtClean="0"/>
              <a:t>), </a:t>
            </a:r>
            <a:r>
              <a:rPr lang="en-GB" sz="1800" dirty="0" smtClean="0">
                <a:hlinkClick r:id="rId5" tooltip="David Cox (statistician)"/>
              </a:rPr>
              <a:t>David Cox</a:t>
            </a:r>
            <a:r>
              <a:rPr lang="en-GB" sz="1800" dirty="0" smtClean="0"/>
              <a:t> ( Cox </a:t>
            </a:r>
            <a:r>
              <a:rPr lang="zh-CN" altLang="en-US" sz="1800" dirty="0" smtClean="0"/>
              <a:t>回归模型</a:t>
            </a:r>
            <a:r>
              <a:rPr lang="en-GB" sz="1800" dirty="0" smtClean="0"/>
              <a:t>)</a:t>
            </a:r>
            <a:r>
              <a:rPr lang="zh-CN" altLang="en-US" sz="1800" dirty="0" smtClean="0"/>
              <a:t>，</a:t>
            </a:r>
            <a:endParaRPr lang="en-US" altLang="zh-CN" sz="1800" dirty="0" smtClean="0"/>
          </a:p>
          <a:p>
            <a:pPr marL="0" indent="0">
              <a:buNone/>
            </a:pPr>
            <a:r>
              <a:rPr lang="en-GB" sz="1800" dirty="0" smtClean="0">
                <a:hlinkClick r:id="rId6" tooltip="Harold Wilson"/>
              </a:rPr>
              <a:t>Harold Wilson</a:t>
            </a:r>
            <a:r>
              <a:rPr lang="zh-CN" altLang="en-US" sz="1800" dirty="0" smtClean="0"/>
              <a:t>（英国首相</a:t>
            </a:r>
            <a:r>
              <a:rPr lang="zh-CN" altLang="en-US" sz="1800" dirty="0"/>
              <a:t>）</a:t>
            </a:r>
            <a:endParaRPr lang="en-GB" sz="1800" dirty="0"/>
          </a:p>
        </p:txBody>
      </p:sp>
      <p:pic>
        <p:nvPicPr>
          <p:cNvPr id="5" name="图片 4"/>
          <p:cNvPicPr>
            <a:picLocks noChangeAspect="1"/>
          </p:cNvPicPr>
          <p:nvPr/>
        </p:nvPicPr>
        <p:blipFill>
          <a:blip r:embed="rId7"/>
          <a:stretch>
            <a:fillRect/>
          </a:stretch>
        </p:blipFill>
        <p:spPr>
          <a:xfrm>
            <a:off x="5238997" y="846138"/>
            <a:ext cx="2685803" cy="5468789"/>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03665" y="0"/>
            <a:ext cx="1512168" cy="1275580"/>
          </a:xfrm>
          <a:prstGeom prst="rect">
            <a:avLst/>
          </a:prstGeom>
        </p:spPr>
      </p:pic>
    </p:spTree>
    <p:extLst>
      <p:ext uri="{BB962C8B-B14F-4D97-AF65-F5344CB8AC3E}">
        <p14:creationId xmlns:p14="http://schemas.microsoft.com/office/powerpoint/2010/main" val="17421269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850106"/>
          </a:xfrm>
        </p:spPr>
        <p:txBody>
          <a:bodyPr>
            <a:normAutofit/>
          </a:bodyPr>
          <a:lstStyle/>
          <a:p>
            <a:r>
              <a:rPr lang="zh-CN" altLang="en-US" sz="3600" b="1" u="sng" dirty="0">
                <a:solidFill>
                  <a:schemeClr val="tx1"/>
                </a:solidFill>
              </a:rPr>
              <a:t>曼城大学</a:t>
            </a:r>
            <a:r>
              <a:rPr lang="zh-CN" altLang="en-US" sz="3600" b="1" u="sng" dirty="0" smtClean="0">
                <a:solidFill>
                  <a:schemeClr val="tx1"/>
                </a:solidFill>
              </a:rPr>
              <a:t>数学和统计本科课程</a:t>
            </a:r>
            <a:endParaRPr lang="en-GB" sz="3600" dirty="0"/>
          </a:p>
        </p:txBody>
      </p:sp>
      <p:pic>
        <p:nvPicPr>
          <p:cNvPr id="4" name="内容占位符 3"/>
          <p:cNvPicPr>
            <a:picLocks noGrp="1" noChangeAspect="1"/>
          </p:cNvPicPr>
          <p:nvPr>
            <p:ph sz="quarter" idx="1"/>
          </p:nvPr>
        </p:nvPicPr>
        <p:blipFill>
          <a:blip r:embed="rId2"/>
          <a:stretch>
            <a:fillRect/>
          </a:stretch>
        </p:blipFill>
        <p:spPr>
          <a:xfrm>
            <a:off x="899592" y="1600200"/>
            <a:ext cx="6768752" cy="4873625"/>
          </a:xfrm>
          <a:prstGeom prst="rect">
            <a:avLst/>
          </a:prstGeom>
        </p:spPr>
      </p:pic>
      <p:sp>
        <p:nvSpPr>
          <p:cNvPr id="5" name="文本框 4"/>
          <p:cNvSpPr txBox="1"/>
          <p:nvPr/>
        </p:nvSpPr>
        <p:spPr>
          <a:xfrm>
            <a:off x="2771800" y="1400145"/>
            <a:ext cx="3816424" cy="400110"/>
          </a:xfrm>
          <a:prstGeom prst="rect">
            <a:avLst/>
          </a:prstGeom>
          <a:noFill/>
        </p:spPr>
        <p:txBody>
          <a:bodyPr wrap="square" rtlCol="0">
            <a:spAutoFit/>
          </a:bodyPr>
          <a:lstStyle/>
          <a:p>
            <a:r>
              <a:rPr lang="en-US" altLang="zh-CN" sz="2000" b="1" dirty="0" smtClean="0">
                <a:latin typeface="+mj-ea"/>
                <a:ea typeface="+mj-ea"/>
              </a:rPr>
              <a:t>2</a:t>
            </a:r>
            <a:r>
              <a:rPr lang="zh-CN" altLang="en-US" sz="2000" b="1" dirty="0" smtClean="0">
                <a:latin typeface="+mj-ea"/>
                <a:ea typeface="+mj-ea"/>
              </a:rPr>
              <a:t>年级课程，</a:t>
            </a:r>
            <a:r>
              <a:rPr lang="en-US" altLang="zh-CN" sz="2000" b="1" dirty="0" smtClean="0">
                <a:latin typeface="+mj-ea"/>
                <a:ea typeface="+mj-ea"/>
              </a:rPr>
              <a:t>22</a:t>
            </a:r>
            <a:r>
              <a:rPr lang="zh-CN" altLang="en-US" sz="2000" b="1" dirty="0" smtClean="0">
                <a:latin typeface="+mj-ea"/>
                <a:ea typeface="+mj-ea"/>
              </a:rPr>
              <a:t>门课程，</a:t>
            </a:r>
            <a:r>
              <a:rPr lang="en-US" altLang="zh-CN" sz="2000" b="1" dirty="0" smtClean="0">
                <a:latin typeface="+mj-ea"/>
                <a:ea typeface="+mj-ea"/>
              </a:rPr>
              <a:t>8</a:t>
            </a:r>
            <a:r>
              <a:rPr lang="zh-CN" altLang="en-US" sz="2000" b="1" dirty="0" smtClean="0">
                <a:latin typeface="+mj-ea"/>
                <a:ea typeface="+mj-ea"/>
              </a:rPr>
              <a:t>门必修</a:t>
            </a:r>
            <a:endParaRPr lang="en-GB" sz="2000" b="1" dirty="0">
              <a:latin typeface="+mj-ea"/>
              <a:ea typeface="+mj-ea"/>
            </a:endParaRPr>
          </a:p>
        </p:txBody>
      </p:sp>
      <p:sp>
        <p:nvSpPr>
          <p:cNvPr id="6" name="矩形 5"/>
          <p:cNvSpPr/>
          <p:nvPr/>
        </p:nvSpPr>
        <p:spPr>
          <a:xfrm>
            <a:off x="971600" y="5877272"/>
            <a:ext cx="3384376" cy="4320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3558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778098"/>
          </a:xfrm>
        </p:spPr>
        <p:txBody>
          <a:bodyPr/>
          <a:lstStyle/>
          <a:p>
            <a:r>
              <a:rPr lang="zh-CN" altLang="en-US" sz="3200" b="1" u="sng" dirty="0">
                <a:solidFill>
                  <a:schemeClr val="tx1"/>
                </a:solidFill>
              </a:rPr>
              <a:t>曼城大学数学和统计本科课程（部分）</a:t>
            </a:r>
            <a:endParaRPr lang="en-GB" dirty="0"/>
          </a:p>
        </p:txBody>
      </p:sp>
      <p:pic>
        <p:nvPicPr>
          <p:cNvPr id="4" name="内容占位符 3"/>
          <p:cNvPicPr>
            <a:picLocks noGrp="1" noChangeAspect="1"/>
          </p:cNvPicPr>
          <p:nvPr>
            <p:ph sz="quarter" idx="1"/>
          </p:nvPr>
        </p:nvPicPr>
        <p:blipFill>
          <a:blip r:embed="rId2"/>
          <a:stretch>
            <a:fillRect/>
          </a:stretch>
        </p:blipFill>
        <p:spPr>
          <a:xfrm>
            <a:off x="899592" y="1600200"/>
            <a:ext cx="6552728" cy="4873625"/>
          </a:xfrm>
          <a:prstGeom prst="rect">
            <a:avLst/>
          </a:prstGeom>
        </p:spPr>
      </p:pic>
      <p:sp>
        <p:nvSpPr>
          <p:cNvPr id="5" name="椭圆 4"/>
          <p:cNvSpPr/>
          <p:nvPr/>
        </p:nvSpPr>
        <p:spPr>
          <a:xfrm>
            <a:off x="683568" y="4941168"/>
            <a:ext cx="3096344" cy="136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文本框 5"/>
          <p:cNvSpPr txBox="1"/>
          <p:nvPr/>
        </p:nvSpPr>
        <p:spPr>
          <a:xfrm>
            <a:off x="2051720" y="1140645"/>
            <a:ext cx="3096344" cy="400110"/>
          </a:xfrm>
          <a:prstGeom prst="rect">
            <a:avLst/>
          </a:prstGeom>
          <a:noFill/>
        </p:spPr>
        <p:txBody>
          <a:bodyPr wrap="square" rtlCol="0">
            <a:spAutoFit/>
          </a:bodyPr>
          <a:lstStyle/>
          <a:p>
            <a:r>
              <a:rPr lang="en-US" altLang="zh-CN" sz="2000" b="1" dirty="0" smtClean="0">
                <a:latin typeface="+mj-ea"/>
                <a:ea typeface="+mj-ea"/>
              </a:rPr>
              <a:t>3</a:t>
            </a:r>
            <a:r>
              <a:rPr lang="zh-CN" altLang="en-US" sz="2000" b="1" dirty="0" smtClean="0">
                <a:latin typeface="+mj-ea"/>
                <a:ea typeface="+mj-ea"/>
              </a:rPr>
              <a:t>年级</a:t>
            </a:r>
            <a:r>
              <a:rPr lang="en-US" altLang="zh-CN" sz="2000" b="1" dirty="0" smtClean="0">
                <a:latin typeface="+mj-ea"/>
                <a:ea typeface="+mj-ea"/>
              </a:rPr>
              <a:t>54</a:t>
            </a:r>
            <a:r>
              <a:rPr lang="zh-CN" altLang="en-US" sz="2000" b="1" dirty="0" smtClean="0">
                <a:latin typeface="+mj-ea"/>
                <a:ea typeface="+mj-ea"/>
              </a:rPr>
              <a:t>门课程，全选修</a:t>
            </a:r>
            <a:endParaRPr lang="en-GB" sz="2000" b="1" dirty="0">
              <a:latin typeface="+mj-ea"/>
              <a:ea typeface="+mj-ea"/>
            </a:endParaRPr>
          </a:p>
        </p:txBody>
      </p:sp>
    </p:spTree>
    <p:extLst>
      <p:ext uri="{BB962C8B-B14F-4D97-AF65-F5344CB8AC3E}">
        <p14:creationId xmlns:p14="http://schemas.microsoft.com/office/powerpoint/2010/main" val="150608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u="sng" dirty="0">
                <a:solidFill>
                  <a:schemeClr val="tx1"/>
                </a:solidFill>
              </a:rPr>
              <a:t>曼城大学数学和统计本科课程（部分）</a:t>
            </a:r>
            <a:endParaRPr lang="en-GB" dirty="0"/>
          </a:p>
        </p:txBody>
      </p:sp>
      <p:pic>
        <p:nvPicPr>
          <p:cNvPr id="4" name="内容占位符 3"/>
          <p:cNvPicPr>
            <a:picLocks noGrp="1" noChangeAspect="1"/>
          </p:cNvPicPr>
          <p:nvPr>
            <p:ph sz="quarter" idx="1"/>
          </p:nvPr>
        </p:nvPicPr>
        <p:blipFill>
          <a:blip r:embed="rId2"/>
          <a:stretch>
            <a:fillRect/>
          </a:stretch>
        </p:blipFill>
        <p:spPr>
          <a:xfrm>
            <a:off x="1259632" y="1417638"/>
            <a:ext cx="6048672" cy="5056187"/>
          </a:xfrm>
          <a:prstGeom prst="rect">
            <a:avLst/>
          </a:prstGeom>
        </p:spPr>
      </p:pic>
      <p:cxnSp>
        <p:nvCxnSpPr>
          <p:cNvPr id="6" name="直接连接符 5"/>
          <p:cNvCxnSpPr/>
          <p:nvPr/>
        </p:nvCxnSpPr>
        <p:spPr>
          <a:xfrm>
            <a:off x="1259632" y="5949280"/>
            <a:ext cx="172819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730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400" b="1" dirty="0"/>
              <a:t>格林威治大学</a:t>
            </a:r>
            <a:endParaRPr lang="en-GB" sz="4400" b="1"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1724546033"/>
              </p:ext>
            </p:extLst>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154809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t>格林威治</a:t>
            </a:r>
            <a:r>
              <a:rPr lang="zh-CN" altLang="en-US" sz="3200" b="1" dirty="0" smtClean="0"/>
              <a:t>大学数学本科课程</a:t>
            </a:r>
            <a:endParaRPr lang="en-GB" dirty="0"/>
          </a:p>
        </p:txBody>
      </p:sp>
      <p:pic>
        <p:nvPicPr>
          <p:cNvPr id="4" name="内容占位符 3"/>
          <p:cNvPicPr>
            <a:picLocks noGrp="1" noChangeAspect="1"/>
          </p:cNvPicPr>
          <p:nvPr>
            <p:ph sz="quarter" idx="1"/>
          </p:nvPr>
        </p:nvPicPr>
        <p:blipFill>
          <a:blip r:embed="rId2"/>
          <a:stretch>
            <a:fillRect/>
          </a:stretch>
        </p:blipFill>
        <p:spPr>
          <a:xfrm>
            <a:off x="611560" y="1556792"/>
            <a:ext cx="6408712" cy="3464346"/>
          </a:xfrm>
          <a:prstGeom prst="rect">
            <a:avLst/>
          </a:prstGeom>
        </p:spPr>
      </p:pic>
      <p:sp>
        <p:nvSpPr>
          <p:cNvPr id="6" name="文本框 5"/>
          <p:cNvSpPr txBox="1"/>
          <p:nvPr/>
        </p:nvSpPr>
        <p:spPr>
          <a:xfrm>
            <a:off x="5645419" y="2276872"/>
            <a:ext cx="2749706" cy="2308324"/>
          </a:xfrm>
          <a:prstGeom prst="rect">
            <a:avLst/>
          </a:prstGeom>
          <a:noFill/>
        </p:spPr>
        <p:txBody>
          <a:bodyPr wrap="square" rtlCol="0">
            <a:spAutoFit/>
          </a:bodyPr>
          <a:lstStyle/>
          <a:p>
            <a:r>
              <a:rPr lang="zh-CN" altLang="en-US" sz="2400" b="1" dirty="0">
                <a:latin typeface="+mj-ea"/>
                <a:ea typeface="+mj-ea"/>
              </a:rPr>
              <a:t>金</a:t>
            </a:r>
            <a:r>
              <a:rPr lang="zh-CN" altLang="en-US" sz="2400" b="1" dirty="0" smtClean="0">
                <a:latin typeface="+mj-ea"/>
                <a:ea typeface="+mj-ea"/>
              </a:rPr>
              <a:t>融数学</a:t>
            </a:r>
            <a:r>
              <a:rPr lang="en-US" altLang="zh-CN" sz="2400" b="1" dirty="0" smtClean="0">
                <a:latin typeface="+mj-ea"/>
                <a:ea typeface="+mj-ea"/>
              </a:rPr>
              <a:t>3</a:t>
            </a:r>
            <a:r>
              <a:rPr lang="zh-CN" altLang="en-US" sz="2400" b="1" dirty="0" smtClean="0">
                <a:latin typeface="+mj-ea"/>
                <a:ea typeface="+mj-ea"/>
              </a:rPr>
              <a:t>、</a:t>
            </a:r>
            <a:r>
              <a:rPr lang="en-US" altLang="zh-CN" sz="2400" b="1" dirty="0" smtClean="0">
                <a:latin typeface="+mj-ea"/>
                <a:ea typeface="+mj-ea"/>
              </a:rPr>
              <a:t>4</a:t>
            </a:r>
            <a:r>
              <a:rPr lang="zh-CN" altLang="en-US" sz="2400" b="1" dirty="0" smtClean="0">
                <a:latin typeface="+mj-ea"/>
                <a:ea typeface="+mj-ea"/>
              </a:rPr>
              <a:t>年</a:t>
            </a:r>
            <a:endParaRPr lang="en-US" altLang="zh-CN" sz="2400" b="1" dirty="0" smtClean="0">
              <a:latin typeface="+mj-ea"/>
              <a:ea typeface="+mj-ea"/>
            </a:endParaRPr>
          </a:p>
          <a:p>
            <a:r>
              <a:rPr lang="zh-CN" altLang="en-US" sz="2400" b="1" dirty="0" smtClean="0">
                <a:latin typeface="+mj-ea"/>
                <a:ea typeface="+mj-ea"/>
              </a:rPr>
              <a:t>数学和计算</a:t>
            </a:r>
            <a:r>
              <a:rPr lang="en-US" altLang="zh-CN" sz="2400" b="1" dirty="0" smtClean="0">
                <a:latin typeface="+mj-ea"/>
                <a:ea typeface="+mj-ea"/>
              </a:rPr>
              <a:t>3</a:t>
            </a:r>
            <a:r>
              <a:rPr lang="zh-CN" altLang="en-US" sz="2400" b="1" dirty="0" smtClean="0">
                <a:latin typeface="+mj-ea"/>
                <a:ea typeface="+mj-ea"/>
              </a:rPr>
              <a:t>年</a:t>
            </a:r>
            <a:endParaRPr lang="en-US" altLang="zh-CN" sz="2400" b="1" dirty="0" smtClean="0">
              <a:latin typeface="+mj-ea"/>
              <a:ea typeface="+mj-ea"/>
            </a:endParaRPr>
          </a:p>
          <a:p>
            <a:r>
              <a:rPr lang="zh-CN" altLang="en-US" sz="2400" b="1" dirty="0" smtClean="0">
                <a:latin typeface="+mj-ea"/>
                <a:ea typeface="+mj-ea"/>
              </a:rPr>
              <a:t>数学与商业</a:t>
            </a:r>
            <a:r>
              <a:rPr lang="en-US" altLang="zh-CN" sz="2400" b="1" dirty="0" smtClean="0">
                <a:latin typeface="+mj-ea"/>
                <a:ea typeface="+mj-ea"/>
              </a:rPr>
              <a:t>3</a:t>
            </a:r>
            <a:r>
              <a:rPr lang="zh-CN" altLang="en-US" sz="2400" b="1" dirty="0" smtClean="0">
                <a:latin typeface="+mj-ea"/>
                <a:ea typeface="+mj-ea"/>
              </a:rPr>
              <a:t>年</a:t>
            </a:r>
            <a:endParaRPr lang="en-US" altLang="zh-CN" sz="2400" b="1" dirty="0" smtClean="0">
              <a:latin typeface="+mj-ea"/>
              <a:ea typeface="+mj-ea"/>
            </a:endParaRPr>
          </a:p>
          <a:p>
            <a:r>
              <a:rPr lang="zh-CN" altLang="en-US" sz="2400" b="1" dirty="0" smtClean="0">
                <a:latin typeface="+mj-ea"/>
                <a:ea typeface="+mj-ea"/>
              </a:rPr>
              <a:t>数学与经济</a:t>
            </a:r>
            <a:r>
              <a:rPr lang="en-US" altLang="zh-CN" sz="2400" b="1" dirty="0" smtClean="0">
                <a:latin typeface="+mj-ea"/>
                <a:ea typeface="+mj-ea"/>
              </a:rPr>
              <a:t>3</a:t>
            </a:r>
            <a:r>
              <a:rPr lang="zh-CN" altLang="en-US" sz="2400" b="1" dirty="0" smtClean="0">
                <a:latin typeface="+mj-ea"/>
                <a:ea typeface="+mj-ea"/>
              </a:rPr>
              <a:t>年</a:t>
            </a:r>
            <a:endParaRPr lang="en-US" altLang="zh-CN" sz="2400" b="1" dirty="0">
              <a:latin typeface="+mj-ea"/>
              <a:ea typeface="+mj-ea"/>
            </a:endParaRPr>
          </a:p>
          <a:p>
            <a:r>
              <a:rPr lang="zh-CN" altLang="en-US" sz="2400" b="1" dirty="0" smtClean="0">
                <a:latin typeface="+mj-ea"/>
                <a:ea typeface="+mj-ea"/>
              </a:rPr>
              <a:t>数学</a:t>
            </a:r>
            <a:r>
              <a:rPr lang="en-US" altLang="zh-CN" sz="2400" b="1" dirty="0" smtClean="0">
                <a:latin typeface="+mj-ea"/>
                <a:ea typeface="+mj-ea"/>
              </a:rPr>
              <a:t>3</a:t>
            </a:r>
            <a:r>
              <a:rPr lang="zh-CN" altLang="en-US" sz="2400" b="1" dirty="0" smtClean="0">
                <a:latin typeface="+mj-ea"/>
                <a:ea typeface="+mj-ea"/>
              </a:rPr>
              <a:t>年</a:t>
            </a:r>
            <a:endParaRPr lang="en-US" altLang="zh-CN" sz="2400" b="1" dirty="0" smtClean="0">
              <a:latin typeface="+mj-ea"/>
              <a:ea typeface="+mj-ea"/>
            </a:endParaRPr>
          </a:p>
          <a:p>
            <a:r>
              <a:rPr lang="zh-CN" altLang="en-US" sz="2400" b="1" dirty="0" smtClean="0">
                <a:latin typeface="+mj-ea"/>
                <a:ea typeface="+mj-ea"/>
              </a:rPr>
              <a:t>统计</a:t>
            </a:r>
            <a:r>
              <a:rPr lang="en-US" altLang="zh-CN" sz="2400" b="1" dirty="0" smtClean="0">
                <a:latin typeface="+mj-ea"/>
                <a:ea typeface="+mj-ea"/>
              </a:rPr>
              <a:t>3</a:t>
            </a:r>
            <a:r>
              <a:rPr lang="zh-CN" altLang="en-US" sz="2400" b="1" dirty="0" smtClean="0">
                <a:latin typeface="+mj-ea"/>
                <a:ea typeface="+mj-ea"/>
              </a:rPr>
              <a:t>年</a:t>
            </a:r>
            <a:endParaRPr lang="en-GB" sz="2400" b="1" dirty="0">
              <a:latin typeface="+mj-ea"/>
              <a:ea typeface="+mj-ea"/>
            </a:endParaRPr>
          </a:p>
        </p:txBody>
      </p:sp>
      <p:sp>
        <p:nvSpPr>
          <p:cNvPr id="7" name="文本框 6"/>
          <p:cNvSpPr txBox="1"/>
          <p:nvPr/>
        </p:nvSpPr>
        <p:spPr>
          <a:xfrm>
            <a:off x="935596" y="5418707"/>
            <a:ext cx="5760640" cy="461665"/>
          </a:xfrm>
          <a:prstGeom prst="rect">
            <a:avLst/>
          </a:prstGeom>
          <a:noFill/>
        </p:spPr>
        <p:txBody>
          <a:bodyPr wrap="square" rtlCol="0">
            <a:spAutoFit/>
          </a:bodyPr>
          <a:lstStyle/>
          <a:p>
            <a:r>
              <a:rPr lang="zh-CN" altLang="en-US" sz="2400" dirty="0" smtClean="0">
                <a:latin typeface="+mj-ea"/>
                <a:ea typeface="+mj-ea"/>
              </a:rPr>
              <a:t>其他有兼职学习</a:t>
            </a:r>
            <a:r>
              <a:rPr lang="en-US" altLang="zh-CN" sz="2400" dirty="0" smtClean="0">
                <a:latin typeface="+mj-ea"/>
                <a:ea typeface="+mj-ea"/>
              </a:rPr>
              <a:t>6</a:t>
            </a:r>
            <a:r>
              <a:rPr lang="zh-CN" altLang="en-US" sz="2400" dirty="0" smtClean="0">
                <a:latin typeface="+mj-ea"/>
                <a:ea typeface="+mj-ea"/>
              </a:rPr>
              <a:t>年，三明治学习</a:t>
            </a:r>
            <a:r>
              <a:rPr lang="en-US" altLang="zh-CN" sz="2400" dirty="0" smtClean="0">
                <a:latin typeface="+mj-ea"/>
                <a:ea typeface="+mj-ea"/>
              </a:rPr>
              <a:t>4</a:t>
            </a:r>
            <a:r>
              <a:rPr lang="zh-CN" altLang="en-US" sz="2400" dirty="0" smtClean="0">
                <a:latin typeface="+mj-ea"/>
                <a:ea typeface="+mj-ea"/>
              </a:rPr>
              <a:t>年安排</a:t>
            </a:r>
            <a:endParaRPr lang="en-GB" sz="2400" dirty="0">
              <a:latin typeface="+mj-ea"/>
              <a:ea typeface="+mj-ea"/>
            </a:endParaRPr>
          </a:p>
        </p:txBody>
      </p:sp>
    </p:spTree>
    <p:extLst>
      <p:ext uri="{BB962C8B-B14F-4D97-AF65-F5344CB8AC3E}">
        <p14:creationId xmlns:p14="http://schemas.microsoft.com/office/powerpoint/2010/main" val="4557594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t>格林威治大学</a:t>
            </a:r>
            <a:r>
              <a:rPr lang="zh-CN" altLang="en-US" sz="4000" b="1" dirty="0" smtClean="0"/>
              <a:t>数学</a:t>
            </a:r>
            <a:r>
              <a:rPr lang="zh-CN" altLang="en-US" sz="4000" b="1" dirty="0"/>
              <a:t>研究生</a:t>
            </a:r>
            <a:r>
              <a:rPr lang="zh-CN" altLang="en-US" sz="4000" b="1" dirty="0" smtClean="0"/>
              <a:t>课程</a:t>
            </a:r>
            <a:endParaRPr lang="en-GB" sz="4000" dirty="0"/>
          </a:p>
        </p:txBody>
      </p:sp>
      <p:pic>
        <p:nvPicPr>
          <p:cNvPr id="4" name="内容占位符 3"/>
          <p:cNvPicPr>
            <a:picLocks noGrp="1" noChangeAspect="1"/>
          </p:cNvPicPr>
          <p:nvPr>
            <p:ph sz="quarter" idx="1"/>
          </p:nvPr>
        </p:nvPicPr>
        <p:blipFill>
          <a:blip r:embed="rId2"/>
          <a:stretch>
            <a:fillRect/>
          </a:stretch>
        </p:blipFill>
        <p:spPr>
          <a:xfrm>
            <a:off x="481691" y="1700808"/>
            <a:ext cx="5200650" cy="2905125"/>
          </a:xfrm>
          <a:prstGeom prst="rect">
            <a:avLst/>
          </a:prstGeom>
        </p:spPr>
      </p:pic>
      <p:sp>
        <p:nvSpPr>
          <p:cNvPr id="5" name="文本框 4"/>
          <p:cNvSpPr txBox="1"/>
          <p:nvPr/>
        </p:nvSpPr>
        <p:spPr>
          <a:xfrm>
            <a:off x="4572000" y="2233897"/>
            <a:ext cx="2749706" cy="1508105"/>
          </a:xfrm>
          <a:prstGeom prst="rect">
            <a:avLst/>
          </a:prstGeom>
          <a:noFill/>
        </p:spPr>
        <p:txBody>
          <a:bodyPr wrap="square" rtlCol="0">
            <a:spAutoFit/>
          </a:bodyPr>
          <a:lstStyle/>
          <a:p>
            <a:r>
              <a:rPr lang="zh-CN" altLang="en-US" sz="2400" b="1" dirty="0" smtClean="0">
                <a:latin typeface="+mj-ea"/>
                <a:ea typeface="+mj-ea"/>
              </a:rPr>
              <a:t>应用数学硕士</a:t>
            </a:r>
            <a:r>
              <a:rPr lang="en-US" altLang="zh-CN" sz="2400" b="1" dirty="0" smtClean="0">
                <a:latin typeface="+mj-ea"/>
                <a:ea typeface="+mj-ea"/>
              </a:rPr>
              <a:t>1</a:t>
            </a:r>
            <a:r>
              <a:rPr lang="zh-CN" altLang="en-US" sz="2400" b="1" dirty="0" smtClean="0">
                <a:latin typeface="+mj-ea"/>
                <a:ea typeface="+mj-ea"/>
              </a:rPr>
              <a:t>年金融计算硕士</a:t>
            </a:r>
            <a:r>
              <a:rPr lang="en-US" altLang="zh-CN" sz="2400" b="1" dirty="0" smtClean="0">
                <a:latin typeface="+mj-ea"/>
                <a:ea typeface="+mj-ea"/>
              </a:rPr>
              <a:t>1</a:t>
            </a:r>
            <a:r>
              <a:rPr lang="zh-CN" altLang="en-US" sz="2400" b="1" dirty="0" smtClean="0">
                <a:latin typeface="+mj-ea"/>
                <a:ea typeface="+mj-ea"/>
              </a:rPr>
              <a:t>年</a:t>
            </a:r>
            <a:endParaRPr lang="en-US" altLang="zh-CN" sz="2400" b="1" dirty="0" smtClean="0">
              <a:latin typeface="+mj-ea"/>
              <a:ea typeface="+mj-ea"/>
            </a:endParaRPr>
          </a:p>
          <a:p>
            <a:pPr algn="ctr"/>
            <a:r>
              <a:rPr lang="zh-CN" altLang="en-US" sz="2000" b="1" dirty="0">
                <a:latin typeface="+mj-ea"/>
                <a:ea typeface="+mj-ea"/>
              </a:rPr>
              <a:t>兼职学习</a:t>
            </a:r>
            <a:r>
              <a:rPr lang="en-US" altLang="zh-CN" sz="2000" b="1" dirty="0">
                <a:latin typeface="+mj-ea"/>
                <a:ea typeface="+mj-ea"/>
              </a:rPr>
              <a:t>2</a:t>
            </a:r>
            <a:r>
              <a:rPr lang="zh-CN" altLang="en-US" sz="2000" b="1" dirty="0">
                <a:latin typeface="+mj-ea"/>
                <a:ea typeface="+mj-ea"/>
              </a:rPr>
              <a:t>年</a:t>
            </a:r>
            <a:endParaRPr lang="en-US" altLang="zh-CN" sz="2000" b="1" dirty="0">
              <a:latin typeface="+mj-ea"/>
              <a:ea typeface="+mj-ea"/>
            </a:endParaRPr>
          </a:p>
          <a:p>
            <a:endParaRPr lang="en-US" altLang="zh-CN" sz="2400" b="1" dirty="0" smtClean="0">
              <a:latin typeface="+mj-ea"/>
              <a:ea typeface="+mj-ea"/>
            </a:endParaRPr>
          </a:p>
        </p:txBody>
      </p:sp>
      <p:sp>
        <p:nvSpPr>
          <p:cNvPr id="6" name="文本框 5"/>
          <p:cNvSpPr txBox="1"/>
          <p:nvPr/>
        </p:nvSpPr>
        <p:spPr>
          <a:xfrm>
            <a:off x="3923928" y="4558261"/>
            <a:ext cx="3780514" cy="1200329"/>
          </a:xfrm>
          <a:prstGeom prst="rect">
            <a:avLst/>
          </a:prstGeom>
          <a:noFill/>
        </p:spPr>
        <p:txBody>
          <a:bodyPr wrap="square" rtlCol="0">
            <a:spAutoFit/>
          </a:bodyPr>
          <a:lstStyle/>
          <a:p>
            <a:r>
              <a:rPr lang="zh-CN" altLang="en-US" sz="2400" b="1" dirty="0" smtClean="0">
                <a:latin typeface="+mj-ea"/>
                <a:ea typeface="+mj-ea"/>
              </a:rPr>
              <a:t>计算和数学博士</a:t>
            </a:r>
            <a:r>
              <a:rPr lang="en-US" altLang="zh-CN" sz="2400" b="1" dirty="0" smtClean="0">
                <a:latin typeface="+mj-ea"/>
                <a:ea typeface="+mj-ea"/>
              </a:rPr>
              <a:t>3</a:t>
            </a:r>
            <a:r>
              <a:rPr lang="zh-CN" altLang="en-US" sz="2400" b="1" dirty="0" smtClean="0">
                <a:latin typeface="+mj-ea"/>
                <a:ea typeface="+mj-ea"/>
              </a:rPr>
              <a:t>年</a:t>
            </a:r>
            <a:endParaRPr lang="en-US" altLang="zh-CN" sz="2400" b="1" dirty="0" smtClean="0">
              <a:latin typeface="+mj-ea"/>
              <a:ea typeface="+mj-ea"/>
            </a:endParaRPr>
          </a:p>
          <a:p>
            <a:r>
              <a:rPr lang="zh-CN" altLang="en-US" sz="2400" b="1" dirty="0">
                <a:latin typeface="+mj-ea"/>
                <a:ea typeface="+mj-ea"/>
              </a:rPr>
              <a:t>计算和</a:t>
            </a:r>
            <a:r>
              <a:rPr lang="zh-CN" altLang="en-US" sz="2400" b="1" dirty="0" smtClean="0">
                <a:latin typeface="+mj-ea"/>
                <a:ea typeface="+mj-ea"/>
              </a:rPr>
              <a:t>数学哲学硕士</a:t>
            </a:r>
            <a:r>
              <a:rPr lang="en-US" altLang="zh-CN" sz="2400" b="1" dirty="0" smtClean="0">
                <a:latin typeface="+mj-ea"/>
                <a:ea typeface="+mj-ea"/>
              </a:rPr>
              <a:t>1-2</a:t>
            </a:r>
            <a:r>
              <a:rPr lang="zh-CN" altLang="en-US" sz="2400" b="1" dirty="0" smtClean="0">
                <a:latin typeface="+mj-ea"/>
                <a:ea typeface="+mj-ea"/>
              </a:rPr>
              <a:t>年</a:t>
            </a:r>
            <a:endParaRPr lang="en-US" altLang="zh-CN" sz="2400" b="1" dirty="0" smtClean="0">
              <a:latin typeface="+mj-ea"/>
              <a:ea typeface="+mj-ea"/>
            </a:endParaRPr>
          </a:p>
          <a:p>
            <a:r>
              <a:rPr lang="zh-CN" altLang="en-US" sz="2400" b="1" dirty="0" smtClean="0">
                <a:latin typeface="+mj-ea"/>
                <a:ea typeface="+mj-ea"/>
              </a:rPr>
              <a:t>计算和数学研究硕士</a:t>
            </a:r>
            <a:r>
              <a:rPr lang="en-US" altLang="zh-CN" sz="2400" b="1" dirty="0" smtClean="0">
                <a:latin typeface="+mj-ea"/>
                <a:ea typeface="+mj-ea"/>
              </a:rPr>
              <a:t>1-2</a:t>
            </a:r>
            <a:r>
              <a:rPr lang="zh-CN" altLang="en-US" sz="2400" b="1" dirty="0" smtClean="0">
                <a:latin typeface="+mj-ea"/>
                <a:ea typeface="+mj-ea"/>
              </a:rPr>
              <a:t>年</a:t>
            </a:r>
            <a:endParaRPr lang="en-US" altLang="zh-CN" sz="2400" b="1" dirty="0" smtClean="0">
              <a:latin typeface="+mj-ea"/>
              <a:ea typeface="+mj-ea"/>
            </a:endParaRPr>
          </a:p>
        </p:txBody>
      </p:sp>
    </p:spTree>
    <p:extLst>
      <p:ext uri="{BB962C8B-B14F-4D97-AF65-F5344CB8AC3E}">
        <p14:creationId xmlns:p14="http://schemas.microsoft.com/office/powerpoint/2010/main" val="36629885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t>格林威治</a:t>
            </a:r>
            <a:r>
              <a:rPr lang="zh-CN" altLang="en-US" sz="3200" b="1" dirty="0" smtClean="0"/>
              <a:t>大学统计本科课程表</a:t>
            </a:r>
            <a:endParaRPr lang="en-GB" dirty="0"/>
          </a:p>
        </p:txBody>
      </p:sp>
      <p:pic>
        <p:nvPicPr>
          <p:cNvPr id="4" name="内容占位符 3"/>
          <p:cNvPicPr>
            <a:picLocks noGrp="1" noChangeAspect="1"/>
          </p:cNvPicPr>
          <p:nvPr>
            <p:ph sz="quarter" idx="1"/>
          </p:nvPr>
        </p:nvPicPr>
        <p:blipFill>
          <a:blip r:embed="rId2"/>
          <a:stretch>
            <a:fillRect/>
          </a:stretch>
        </p:blipFill>
        <p:spPr>
          <a:xfrm>
            <a:off x="827584" y="1628800"/>
            <a:ext cx="5324475" cy="2171700"/>
          </a:xfrm>
          <a:prstGeom prst="rect">
            <a:avLst/>
          </a:prstGeom>
        </p:spPr>
      </p:pic>
      <p:sp>
        <p:nvSpPr>
          <p:cNvPr id="5" name="文本框 4"/>
          <p:cNvSpPr txBox="1"/>
          <p:nvPr/>
        </p:nvSpPr>
        <p:spPr>
          <a:xfrm>
            <a:off x="2483767" y="1916832"/>
            <a:ext cx="4680521" cy="461665"/>
          </a:xfrm>
          <a:prstGeom prst="rect">
            <a:avLst/>
          </a:prstGeom>
          <a:noFill/>
        </p:spPr>
        <p:txBody>
          <a:bodyPr wrap="square" rtlCol="0">
            <a:spAutoFit/>
          </a:bodyPr>
          <a:lstStyle/>
          <a:p>
            <a:r>
              <a:rPr lang="zh-CN" altLang="en-US" sz="2400" b="1" dirty="0" smtClean="0">
                <a:latin typeface="+mj-ea"/>
                <a:ea typeface="+mj-ea"/>
              </a:rPr>
              <a:t>全时制学生第一年</a:t>
            </a:r>
            <a:r>
              <a:rPr lang="en-US" altLang="zh-CN" sz="2400" b="1" dirty="0" smtClean="0">
                <a:latin typeface="+mj-ea"/>
                <a:ea typeface="+mj-ea"/>
              </a:rPr>
              <a:t>4</a:t>
            </a:r>
            <a:r>
              <a:rPr lang="zh-CN" altLang="en-US" sz="2400" b="1" dirty="0" smtClean="0">
                <a:latin typeface="+mj-ea"/>
                <a:ea typeface="+mj-ea"/>
              </a:rPr>
              <a:t>门全修</a:t>
            </a:r>
            <a:r>
              <a:rPr lang="zh-CN" altLang="en-US" sz="2400" b="1" dirty="0">
                <a:latin typeface="+mj-ea"/>
                <a:ea typeface="+mj-ea"/>
              </a:rPr>
              <a:t>课程</a:t>
            </a:r>
            <a:endParaRPr lang="en-GB" sz="2400" b="1" dirty="0">
              <a:latin typeface="+mj-ea"/>
              <a:ea typeface="+mj-ea"/>
            </a:endParaRPr>
          </a:p>
        </p:txBody>
      </p:sp>
      <p:sp>
        <p:nvSpPr>
          <p:cNvPr id="6" name="文本框 5"/>
          <p:cNvSpPr txBox="1"/>
          <p:nvPr/>
        </p:nvSpPr>
        <p:spPr>
          <a:xfrm>
            <a:off x="1854200" y="4157132"/>
            <a:ext cx="3365872" cy="1561607"/>
          </a:xfrm>
          <a:prstGeom prst="rect">
            <a:avLst/>
          </a:prstGeom>
          <a:noFill/>
        </p:spPr>
        <p:txBody>
          <a:bodyPr wrap="square" rtlCol="0">
            <a:spAutoFit/>
          </a:bodyPr>
          <a:lstStyle/>
          <a:p>
            <a:r>
              <a:rPr lang="zh-CN" altLang="en-US" sz="2400" dirty="0" smtClean="0">
                <a:latin typeface="+mj-ea"/>
                <a:ea typeface="+mj-ea"/>
              </a:rPr>
              <a:t>先进算式和数学方法</a:t>
            </a:r>
            <a:endParaRPr lang="en-US" altLang="zh-CN" sz="2400" dirty="0" smtClean="0">
              <a:latin typeface="+mj-ea"/>
              <a:ea typeface="+mj-ea"/>
            </a:endParaRPr>
          </a:p>
          <a:p>
            <a:r>
              <a:rPr lang="zh-CN" altLang="en-US" sz="2400" dirty="0" smtClean="0">
                <a:latin typeface="+mj-ea"/>
                <a:ea typeface="+mj-ea"/>
              </a:rPr>
              <a:t>数学技术和思维</a:t>
            </a:r>
            <a:endParaRPr lang="en-US" altLang="zh-CN" sz="2400" dirty="0" smtClean="0">
              <a:latin typeface="+mj-ea"/>
              <a:ea typeface="+mj-ea"/>
            </a:endParaRPr>
          </a:p>
          <a:p>
            <a:r>
              <a:rPr lang="zh-CN" altLang="en-US" sz="2400" dirty="0" smtClean="0">
                <a:latin typeface="+mj-ea"/>
                <a:ea typeface="+mj-ea"/>
              </a:rPr>
              <a:t>离散</a:t>
            </a:r>
            <a:r>
              <a:rPr lang="zh-CN" altLang="en-US" sz="2400" smtClean="0">
                <a:latin typeface="+mj-ea"/>
                <a:ea typeface="+mj-ea"/>
              </a:rPr>
              <a:t>数学</a:t>
            </a:r>
            <a:r>
              <a:rPr lang="zh-CN" altLang="en-US" sz="2400" smtClean="0">
                <a:latin typeface="+mj-ea"/>
                <a:ea typeface="+mj-ea"/>
              </a:rPr>
              <a:t>和组合数学</a:t>
            </a:r>
            <a:endParaRPr lang="en-GB" altLang="zh-CN" sz="2400" dirty="0" smtClean="0">
              <a:latin typeface="+mj-ea"/>
              <a:ea typeface="+mj-ea"/>
            </a:endParaRPr>
          </a:p>
          <a:p>
            <a:r>
              <a:rPr lang="zh-CN" altLang="en-US" sz="2400" dirty="0" smtClean="0">
                <a:latin typeface="+mj-ea"/>
                <a:ea typeface="+mj-ea"/>
              </a:rPr>
              <a:t>概率和统计分析</a:t>
            </a:r>
            <a:endParaRPr lang="en-GB" sz="2400" dirty="0">
              <a:latin typeface="+mj-ea"/>
              <a:ea typeface="+mj-ea"/>
            </a:endParaRPr>
          </a:p>
        </p:txBody>
      </p:sp>
    </p:spTree>
    <p:extLst>
      <p:ext uri="{BB962C8B-B14F-4D97-AF65-F5344CB8AC3E}">
        <p14:creationId xmlns:p14="http://schemas.microsoft.com/office/powerpoint/2010/main" val="23059589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t>格林威治大学统计本科课程表</a:t>
            </a:r>
            <a:endParaRPr lang="en-GB" dirty="0"/>
          </a:p>
        </p:txBody>
      </p:sp>
      <p:pic>
        <p:nvPicPr>
          <p:cNvPr id="4" name="内容占位符 3"/>
          <p:cNvPicPr>
            <a:picLocks noGrp="1" noChangeAspect="1"/>
          </p:cNvPicPr>
          <p:nvPr>
            <p:ph sz="quarter" idx="1"/>
          </p:nvPr>
        </p:nvPicPr>
        <p:blipFill>
          <a:blip r:embed="rId2"/>
          <a:stretch>
            <a:fillRect/>
          </a:stretch>
        </p:blipFill>
        <p:spPr>
          <a:xfrm>
            <a:off x="971600" y="2276872"/>
            <a:ext cx="5314950" cy="1848991"/>
          </a:xfrm>
          <a:prstGeom prst="rect">
            <a:avLst/>
          </a:prstGeom>
        </p:spPr>
      </p:pic>
      <p:sp>
        <p:nvSpPr>
          <p:cNvPr id="5" name="文本框 4"/>
          <p:cNvSpPr txBox="1"/>
          <p:nvPr/>
        </p:nvSpPr>
        <p:spPr>
          <a:xfrm>
            <a:off x="2483768" y="1688430"/>
            <a:ext cx="4680521" cy="461665"/>
          </a:xfrm>
          <a:prstGeom prst="rect">
            <a:avLst/>
          </a:prstGeom>
          <a:noFill/>
        </p:spPr>
        <p:txBody>
          <a:bodyPr wrap="square" rtlCol="0">
            <a:spAutoFit/>
          </a:bodyPr>
          <a:lstStyle/>
          <a:p>
            <a:r>
              <a:rPr lang="zh-CN" altLang="en-US" sz="2400" b="1" dirty="0" smtClean="0">
                <a:latin typeface="+mj-ea"/>
                <a:ea typeface="+mj-ea"/>
              </a:rPr>
              <a:t>全时制学生第二年</a:t>
            </a:r>
            <a:r>
              <a:rPr lang="en-US" altLang="zh-CN" sz="2400" b="1" dirty="0" smtClean="0">
                <a:latin typeface="+mj-ea"/>
                <a:ea typeface="+mj-ea"/>
              </a:rPr>
              <a:t>4</a:t>
            </a:r>
            <a:r>
              <a:rPr lang="zh-CN" altLang="en-US" sz="2400" b="1" dirty="0" smtClean="0">
                <a:latin typeface="+mj-ea"/>
                <a:ea typeface="+mj-ea"/>
              </a:rPr>
              <a:t>门全修</a:t>
            </a:r>
            <a:r>
              <a:rPr lang="zh-CN" altLang="en-US" sz="2400" b="1" dirty="0">
                <a:latin typeface="+mj-ea"/>
                <a:ea typeface="+mj-ea"/>
              </a:rPr>
              <a:t>课程</a:t>
            </a:r>
            <a:endParaRPr lang="en-GB" sz="2400" b="1" dirty="0">
              <a:latin typeface="+mj-ea"/>
              <a:ea typeface="+mj-ea"/>
            </a:endParaRPr>
          </a:p>
        </p:txBody>
      </p:sp>
      <p:sp>
        <p:nvSpPr>
          <p:cNvPr id="6" name="文本框 5"/>
          <p:cNvSpPr txBox="1"/>
          <p:nvPr/>
        </p:nvSpPr>
        <p:spPr>
          <a:xfrm>
            <a:off x="1946139" y="4365104"/>
            <a:ext cx="3365872" cy="1561607"/>
          </a:xfrm>
          <a:prstGeom prst="rect">
            <a:avLst/>
          </a:prstGeom>
          <a:noFill/>
        </p:spPr>
        <p:txBody>
          <a:bodyPr wrap="square" rtlCol="0">
            <a:spAutoFit/>
          </a:bodyPr>
          <a:lstStyle/>
          <a:p>
            <a:r>
              <a:rPr lang="zh-CN" altLang="en-US" sz="2400" dirty="0" smtClean="0">
                <a:latin typeface="+mj-ea"/>
                <a:ea typeface="+mj-ea"/>
              </a:rPr>
              <a:t>线性代数和应用</a:t>
            </a:r>
            <a:endParaRPr lang="en-US" altLang="zh-CN" sz="2400" dirty="0" smtClean="0">
              <a:latin typeface="+mj-ea"/>
              <a:ea typeface="+mj-ea"/>
            </a:endParaRPr>
          </a:p>
          <a:p>
            <a:r>
              <a:rPr lang="zh-CN" altLang="en-US" sz="2400" dirty="0" smtClean="0">
                <a:latin typeface="+mj-ea"/>
                <a:ea typeface="+mj-ea"/>
              </a:rPr>
              <a:t>数字数学和计算语言</a:t>
            </a:r>
            <a:endParaRPr lang="en-US" altLang="zh-CN" sz="2400" dirty="0" smtClean="0">
              <a:latin typeface="+mj-ea"/>
              <a:ea typeface="+mj-ea"/>
            </a:endParaRPr>
          </a:p>
          <a:p>
            <a:r>
              <a:rPr lang="zh-CN" altLang="en-US" sz="2400" dirty="0" smtClean="0">
                <a:latin typeface="+mj-ea"/>
                <a:ea typeface="+mj-ea"/>
              </a:rPr>
              <a:t>工业操作研究</a:t>
            </a:r>
            <a:endParaRPr lang="en-GB" altLang="zh-CN" sz="2400" dirty="0" smtClean="0">
              <a:latin typeface="+mj-ea"/>
              <a:ea typeface="+mj-ea"/>
            </a:endParaRPr>
          </a:p>
          <a:p>
            <a:r>
              <a:rPr lang="zh-CN" altLang="en-US" sz="2400" dirty="0" smtClean="0">
                <a:latin typeface="+mj-ea"/>
                <a:ea typeface="+mj-ea"/>
              </a:rPr>
              <a:t>统计方法和时间序列</a:t>
            </a:r>
            <a:endParaRPr lang="en-GB" sz="2400" dirty="0">
              <a:latin typeface="+mj-ea"/>
              <a:ea typeface="+mj-ea"/>
            </a:endParaRPr>
          </a:p>
        </p:txBody>
      </p:sp>
    </p:spTree>
    <p:extLst>
      <p:ext uri="{BB962C8B-B14F-4D97-AF65-F5344CB8AC3E}">
        <p14:creationId xmlns:p14="http://schemas.microsoft.com/office/powerpoint/2010/main" val="39036353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t>格林威治大学统计本科课程表</a:t>
            </a:r>
            <a:endParaRPr lang="en-GB" dirty="0"/>
          </a:p>
        </p:txBody>
      </p:sp>
      <p:pic>
        <p:nvPicPr>
          <p:cNvPr id="4" name="图片 3"/>
          <p:cNvPicPr>
            <a:picLocks noChangeAspect="1"/>
          </p:cNvPicPr>
          <p:nvPr/>
        </p:nvPicPr>
        <p:blipFill>
          <a:blip r:embed="rId2"/>
          <a:stretch>
            <a:fillRect/>
          </a:stretch>
        </p:blipFill>
        <p:spPr>
          <a:xfrm>
            <a:off x="1115616" y="2348880"/>
            <a:ext cx="5162550" cy="1295400"/>
          </a:xfrm>
          <a:prstGeom prst="rect">
            <a:avLst/>
          </a:prstGeom>
        </p:spPr>
      </p:pic>
      <p:sp>
        <p:nvSpPr>
          <p:cNvPr id="5" name="内容占位符 4"/>
          <p:cNvSpPr txBox="1">
            <a:spLocks noGrp="1"/>
          </p:cNvSpPr>
          <p:nvPr>
            <p:ph sz="quarter" idx="1"/>
          </p:nvPr>
        </p:nvSpPr>
        <p:spPr>
          <a:xfrm>
            <a:off x="457200" y="1600200"/>
            <a:ext cx="7467600" cy="461665"/>
          </a:xfrm>
          <a:prstGeom prst="rect">
            <a:avLst/>
          </a:prstGeom>
          <a:noFill/>
        </p:spPr>
        <p:txBody>
          <a:bodyPr wrap="square" rtlCol="0">
            <a:spAutoFit/>
          </a:bodyPr>
          <a:lstStyle/>
          <a:p>
            <a:pPr marL="0" indent="0">
              <a:buNone/>
            </a:pPr>
            <a:r>
              <a:rPr lang="zh-CN" altLang="en-US" sz="2400" b="1" dirty="0" smtClean="0">
                <a:latin typeface="+mj-ea"/>
                <a:ea typeface="+mj-ea"/>
              </a:rPr>
              <a:t>全时制学生第三年</a:t>
            </a:r>
            <a:r>
              <a:rPr lang="en-US" altLang="zh-CN" b="1" dirty="0">
                <a:latin typeface="+mj-ea"/>
                <a:ea typeface="+mj-ea"/>
              </a:rPr>
              <a:t>2</a:t>
            </a:r>
            <a:r>
              <a:rPr lang="zh-CN" altLang="en-US" sz="2400" b="1" dirty="0" smtClean="0">
                <a:latin typeface="+mj-ea"/>
                <a:ea typeface="+mj-ea"/>
              </a:rPr>
              <a:t>门全修</a:t>
            </a:r>
            <a:r>
              <a:rPr lang="zh-CN" altLang="en-US" sz="2400" b="1" dirty="0">
                <a:latin typeface="+mj-ea"/>
                <a:ea typeface="+mj-ea"/>
              </a:rPr>
              <a:t>课程</a:t>
            </a:r>
            <a:endParaRPr lang="en-GB" sz="2400" b="1" dirty="0">
              <a:latin typeface="+mj-ea"/>
              <a:ea typeface="+mj-ea"/>
            </a:endParaRPr>
          </a:p>
        </p:txBody>
      </p:sp>
      <p:sp>
        <p:nvSpPr>
          <p:cNvPr id="6" name="文本框 5"/>
          <p:cNvSpPr txBox="1"/>
          <p:nvPr/>
        </p:nvSpPr>
        <p:spPr>
          <a:xfrm>
            <a:off x="1907704" y="3789040"/>
            <a:ext cx="3472123" cy="830997"/>
          </a:xfrm>
          <a:prstGeom prst="rect">
            <a:avLst/>
          </a:prstGeom>
          <a:noFill/>
        </p:spPr>
        <p:txBody>
          <a:bodyPr wrap="square" rtlCol="0">
            <a:spAutoFit/>
          </a:bodyPr>
          <a:lstStyle/>
          <a:p>
            <a:r>
              <a:rPr lang="zh-CN" altLang="en-US" sz="2400" dirty="0" smtClean="0">
                <a:latin typeface="+mj-ea"/>
                <a:ea typeface="+mj-ea"/>
              </a:rPr>
              <a:t>优化技术</a:t>
            </a:r>
            <a:endParaRPr lang="en-US" altLang="zh-CN" sz="2400" dirty="0" smtClean="0">
              <a:latin typeface="+mj-ea"/>
              <a:ea typeface="+mj-ea"/>
            </a:endParaRPr>
          </a:p>
          <a:p>
            <a:r>
              <a:rPr lang="zh-CN" altLang="en-US" sz="2400" dirty="0" smtClean="0">
                <a:latin typeface="+mj-ea"/>
                <a:ea typeface="+mj-ea"/>
              </a:rPr>
              <a:t>统计模型</a:t>
            </a:r>
            <a:endParaRPr lang="en-US" altLang="zh-CN" sz="2400" dirty="0" smtClean="0">
              <a:latin typeface="+mj-ea"/>
              <a:ea typeface="+mj-ea"/>
            </a:endParaRPr>
          </a:p>
        </p:txBody>
      </p:sp>
    </p:spTree>
    <p:extLst>
      <p:ext uri="{BB962C8B-B14F-4D97-AF65-F5344CB8AC3E}">
        <p14:creationId xmlns:p14="http://schemas.microsoft.com/office/powerpoint/2010/main" val="19919532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922114"/>
          </a:xfrm>
        </p:spPr>
        <p:txBody>
          <a:bodyPr>
            <a:normAutofit/>
          </a:bodyPr>
          <a:lstStyle/>
          <a:p>
            <a:r>
              <a:rPr lang="zh-CN" altLang="en-US" sz="3200" b="1" dirty="0"/>
              <a:t>格林威治大学统计</a:t>
            </a:r>
            <a:r>
              <a:rPr lang="zh-CN" altLang="en-US" sz="3200" b="1" dirty="0" smtClean="0"/>
              <a:t>本科选修课程表</a:t>
            </a:r>
            <a:endParaRPr lang="en-GB" sz="3200" dirty="0"/>
          </a:p>
        </p:txBody>
      </p:sp>
      <p:pic>
        <p:nvPicPr>
          <p:cNvPr id="6" name="内容占位符 5"/>
          <p:cNvPicPr>
            <a:picLocks noGrp="1" noChangeAspect="1"/>
          </p:cNvPicPr>
          <p:nvPr>
            <p:ph sz="quarter" idx="1"/>
          </p:nvPr>
        </p:nvPicPr>
        <p:blipFill>
          <a:blip r:embed="rId2"/>
          <a:stretch>
            <a:fillRect/>
          </a:stretch>
        </p:blipFill>
        <p:spPr>
          <a:xfrm>
            <a:off x="1115616" y="1484784"/>
            <a:ext cx="5829489" cy="4873625"/>
          </a:xfrm>
          <a:prstGeom prst="rect">
            <a:avLst/>
          </a:prstGeom>
        </p:spPr>
      </p:pic>
    </p:spTree>
    <p:extLst>
      <p:ext uri="{BB962C8B-B14F-4D97-AF65-F5344CB8AC3E}">
        <p14:creationId xmlns:p14="http://schemas.microsoft.com/office/powerpoint/2010/main" val="29703030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u="sng" dirty="0" smtClean="0">
                <a:latin typeface="STKaiti" panose="02010600040101010101" pitchFamily="2" charset="-122"/>
                <a:ea typeface="STKaiti" panose="02010600040101010101" pitchFamily="2" charset="-122"/>
              </a:rPr>
              <a:t>英国</a:t>
            </a:r>
            <a:r>
              <a:rPr lang="en-GB" sz="2800" b="1" dirty="0" err="1"/>
              <a:t>Rothamsted</a:t>
            </a:r>
            <a:r>
              <a:rPr lang="en-GB" sz="2800" b="1" dirty="0"/>
              <a:t> </a:t>
            </a:r>
            <a:r>
              <a:rPr lang="zh-CN" altLang="en-US" sz="2800" b="1" dirty="0" smtClean="0"/>
              <a:t>实验站</a:t>
            </a:r>
            <a:r>
              <a:rPr lang="zh-CN" altLang="en-US" sz="2800" b="1" u="sng" dirty="0" smtClean="0">
                <a:latin typeface="STKaiti" panose="02010600040101010101" pitchFamily="2" charset="-122"/>
                <a:ea typeface="STKaiti" panose="02010600040101010101" pitchFamily="2" charset="-122"/>
              </a:rPr>
              <a:t>（</a:t>
            </a:r>
            <a:r>
              <a:rPr lang="en-US" altLang="zh-CN" sz="2800" b="1" u="sng" dirty="0" smtClean="0">
                <a:latin typeface="STKaiti" panose="02010600040101010101" pitchFamily="2" charset="-122"/>
                <a:ea typeface="STKaiti" panose="02010600040101010101" pitchFamily="2" charset="-122"/>
              </a:rPr>
              <a:t>1843 – present</a:t>
            </a:r>
            <a:r>
              <a:rPr lang="zh-CN" altLang="en-US" sz="2800" b="1" u="sng" dirty="0" smtClean="0">
                <a:latin typeface="STKaiti" panose="02010600040101010101" pitchFamily="2" charset="-122"/>
                <a:ea typeface="STKaiti" panose="02010600040101010101" pitchFamily="2" charset="-122"/>
              </a:rPr>
              <a:t>）</a:t>
            </a:r>
            <a:endParaRPr lang="en-GB" dirty="0"/>
          </a:p>
        </p:txBody>
      </p:sp>
      <p:sp>
        <p:nvSpPr>
          <p:cNvPr id="3" name="内容占位符 2"/>
          <p:cNvSpPr>
            <a:spLocks noGrp="1"/>
          </p:cNvSpPr>
          <p:nvPr>
            <p:ph sz="quarter" idx="1"/>
          </p:nvPr>
        </p:nvSpPr>
        <p:spPr>
          <a:xfrm>
            <a:off x="457200" y="1600200"/>
            <a:ext cx="8363272" cy="964704"/>
          </a:xfrm>
        </p:spPr>
        <p:txBody>
          <a:bodyPr/>
          <a:lstStyle/>
          <a:p>
            <a:pPr marL="0" indent="0">
              <a:buNone/>
            </a:pPr>
            <a:r>
              <a:rPr lang="en-GB" b="1" dirty="0" err="1"/>
              <a:t>Rothamsted</a:t>
            </a:r>
            <a:r>
              <a:rPr lang="en-GB" b="1" dirty="0"/>
              <a:t> Experimental Station</a:t>
            </a:r>
            <a:r>
              <a:rPr lang="en-GB" dirty="0"/>
              <a:t> </a:t>
            </a:r>
            <a:r>
              <a:rPr lang="en-US" altLang="zh-CN" dirty="0" smtClean="0"/>
              <a:t>→</a:t>
            </a:r>
            <a:r>
              <a:rPr lang="en-GB" b="1" dirty="0" smtClean="0"/>
              <a:t>Institute </a:t>
            </a:r>
            <a:r>
              <a:rPr lang="en-GB" b="1" dirty="0"/>
              <a:t>of Arable Crops </a:t>
            </a:r>
            <a:r>
              <a:rPr lang="en-GB" b="1" dirty="0" smtClean="0"/>
              <a:t>Research</a:t>
            </a:r>
            <a:r>
              <a:rPr lang="en-US" altLang="zh-CN" dirty="0"/>
              <a:t> → </a:t>
            </a:r>
            <a:r>
              <a:rPr lang="en-GB" b="1" dirty="0" err="1" smtClean="0"/>
              <a:t>Rothamsted</a:t>
            </a:r>
            <a:r>
              <a:rPr lang="en-GB" b="1" dirty="0" smtClean="0"/>
              <a:t> </a:t>
            </a:r>
            <a:r>
              <a:rPr lang="en-GB" b="1" dirty="0"/>
              <a:t>Research</a:t>
            </a:r>
            <a:endParaRPr lang="en-GB" dirty="0"/>
          </a:p>
        </p:txBody>
      </p:sp>
      <p:pic>
        <p:nvPicPr>
          <p:cNvPr id="4" name="内容占位符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19672" y="2637910"/>
            <a:ext cx="5040560" cy="3167354"/>
          </a:xfrm>
          <a:prstGeom prst="rect">
            <a:avLst/>
          </a:prstGeom>
        </p:spPr>
      </p:pic>
      <p:sp>
        <p:nvSpPr>
          <p:cNvPr id="5" name="矩形 4"/>
          <p:cNvSpPr/>
          <p:nvPr/>
        </p:nvSpPr>
        <p:spPr>
          <a:xfrm>
            <a:off x="1475656" y="5878270"/>
            <a:ext cx="5832550" cy="461665"/>
          </a:xfrm>
          <a:prstGeom prst="rect">
            <a:avLst/>
          </a:prstGeom>
        </p:spPr>
        <p:txBody>
          <a:bodyPr wrap="square">
            <a:spAutoFit/>
          </a:bodyPr>
          <a:lstStyle/>
          <a:p>
            <a:r>
              <a:rPr lang="zh-CN" altLang="en-US" sz="2400" b="1" dirty="0">
                <a:latin typeface="+mj-ea"/>
                <a:ea typeface="+mj-ea"/>
              </a:rPr>
              <a:t>方差分析的发源地</a:t>
            </a:r>
            <a:r>
              <a:rPr lang="zh-CN" altLang="en-US" sz="2400" b="1" dirty="0" smtClean="0">
                <a:latin typeface="+mj-ea"/>
                <a:ea typeface="+mj-ea"/>
              </a:rPr>
              <a:t>：英国</a:t>
            </a:r>
            <a:r>
              <a:rPr lang="en-US" altLang="zh-CN" sz="2400" b="1" dirty="0" err="1" smtClean="0">
                <a:latin typeface="+mj-ea"/>
                <a:ea typeface="+mj-ea"/>
              </a:rPr>
              <a:t>Harpenden</a:t>
            </a:r>
            <a:r>
              <a:rPr lang="en-US" altLang="zh-CN" sz="2400" b="1" dirty="0" smtClean="0">
                <a:latin typeface="+mj-ea"/>
                <a:ea typeface="+mj-ea"/>
              </a:rPr>
              <a:t> </a:t>
            </a:r>
            <a:r>
              <a:rPr lang="zh-CN" altLang="en-US" sz="2400" b="1" dirty="0">
                <a:latin typeface="+mj-ea"/>
                <a:ea typeface="+mj-ea"/>
              </a:rPr>
              <a:t>郡</a:t>
            </a:r>
            <a:endParaRPr lang="en-GB" sz="2400" dirty="0">
              <a:latin typeface="+mj-ea"/>
              <a:ea typeface="+mj-ea"/>
            </a:endParaRPr>
          </a:p>
        </p:txBody>
      </p:sp>
    </p:spTree>
    <p:extLst>
      <p:ext uri="{BB962C8B-B14F-4D97-AF65-F5344CB8AC3E}">
        <p14:creationId xmlns:p14="http://schemas.microsoft.com/office/powerpoint/2010/main" val="31945580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t>格林威治</a:t>
            </a:r>
            <a:r>
              <a:rPr lang="zh-CN" altLang="en-US" sz="2800" b="1" dirty="0" smtClean="0"/>
              <a:t>大学应用数学硕士课程表</a:t>
            </a:r>
            <a:endParaRPr lang="en-GB" dirty="0"/>
          </a:p>
        </p:txBody>
      </p:sp>
      <p:pic>
        <p:nvPicPr>
          <p:cNvPr id="4" name="内容占位符 3"/>
          <p:cNvPicPr>
            <a:picLocks noGrp="1" noChangeAspect="1"/>
          </p:cNvPicPr>
          <p:nvPr>
            <p:ph sz="quarter" idx="1"/>
          </p:nvPr>
        </p:nvPicPr>
        <p:blipFill>
          <a:blip r:embed="rId2"/>
          <a:stretch>
            <a:fillRect/>
          </a:stretch>
        </p:blipFill>
        <p:spPr>
          <a:xfrm>
            <a:off x="755576" y="1700808"/>
            <a:ext cx="7467600" cy="2882231"/>
          </a:xfrm>
          <a:prstGeom prst="rect">
            <a:avLst/>
          </a:prstGeom>
        </p:spPr>
      </p:pic>
      <p:sp>
        <p:nvSpPr>
          <p:cNvPr id="5" name="文本框 4"/>
          <p:cNvSpPr txBox="1"/>
          <p:nvPr/>
        </p:nvSpPr>
        <p:spPr>
          <a:xfrm>
            <a:off x="971600" y="4846750"/>
            <a:ext cx="6696744" cy="461665"/>
          </a:xfrm>
          <a:prstGeom prst="rect">
            <a:avLst/>
          </a:prstGeom>
          <a:noFill/>
        </p:spPr>
        <p:txBody>
          <a:bodyPr wrap="square" rtlCol="0">
            <a:spAutoFit/>
          </a:bodyPr>
          <a:lstStyle/>
          <a:p>
            <a:r>
              <a:rPr lang="zh-CN" altLang="en-US" sz="2400" b="1" dirty="0" smtClean="0">
                <a:latin typeface="+mj-ea"/>
                <a:ea typeface="+mj-ea"/>
              </a:rPr>
              <a:t>方案一，</a:t>
            </a:r>
            <a:r>
              <a:rPr lang="en-US" altLang="zh-CN" sz="2400" b="1" dirty="0" smtClean="0">
                <a:latin typeface="+mj-ea"/>
                <a:ea typeface="+mj-ea"/>
              </a:rPr>
              <a:t>5</a:t>
            </a:r>
            <a:r>
              <a:rPr lang="zh-CN" altLang="en-US" sz="2400" b="1" dirty="0" smtClean="0">
                <a:latin typeface="+mj-ea"/>
                <a:ea typeface="+mj-ea"/>
              </a:rPr>
              <a:t>门必修，</a:t>
            </a:r>
            <a:r>
              <a:rPr lang="en-US" altLang="zh-CN" sz="2400" b="1" dirty="0" smtClean="0">
                <a:latin typeface="+mj-ea"/>
                <a:ea typeface="+mj-ea"/>
              </a:rPr>
              <a:t>4</a:t>
            </a:r>
            <a:r>
              <a:rPr lang="zh-CN" altLang="en-US" sz="2400" b="1" dirty="0" smtClean="0">
                <a:latin typeface="+mj-ea"/>
                <a:ea typeface="+mj-ea"/>
              </a:rPr>
              <a:t>门选修</a:t>
            </a:r>
            <a:endParaRPr lang="en-GB" sz="2400" b="1" dirty="0">
              <a:latin typeface="+mj-ea"/>
              <a:ea typeface="+mj-ea"/>
            </a:endParaRPr>
          </a:p>
        </p:txBody>
      </p:sp>
    </p:spTree>
    <p:extLst>
      <p:ext uri="{BB962C8B-B14F-4D97-AF65-F5344CB8AC3E}">
        <p14:creationId xmlns:p14="http://schemas.microsoft.com/office/powerpoint/2010/main" val="2155012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t>格林威治</a:t>
            </a:r>
            <a:r>
              <a:rPr lang="zh-CN" altLang="en-US" sz="2800" b="1" dirty="0" smtClean="0"/>
              <a:t>大学应用数学硕士课程表</a:t>
            </a:r>
            <a:endParaRPr lang="en-GB" dirty="0"/>
          </a:p>
        </p:txBody>
      </p:sp>
      <p:sp>
        <p:nvSpPr>
          <p:cNvPr id="5" name="文本框 4"/>
          <p:cNvSpPr txBox="1"/>
          <p:nvPr/>
        </p:nvSpPr>
        <p:spPr>
          <a:xfrm>
            <a:off x="971600" y="4846750"/>
            <a:ext cx="6696744" cy="461665"/>
          </a:xfrm>
          <a:prstGeom prst="rect">
            <a:avLst/>
          </a:prstGeom>
          <a:noFill/>
        </p:spPr>
        <p:txBody>
          <a:bodyPr wrap="square" rtlCol="0">
            <a:spAutoFit/>
          </a:bodyPr>
          <a:lstStyle/>
          <a:p>
            <a:r>
              <a:rPr lang="zh-CN" altLang="en-US" sz="2400" b="1" dirty="0" smtClean="0">
                <a:latin typeface="+mj-ea"/>
                <a:ea typeface="+mj-ea"/>
              </a:rPr>
              <a:t>方案二，</a:t>
            </a:r>
            <a:r>
              <a:rPr lang="en-US" altLang="zh-CN" sz="2400" b="1" dirty="0" smtClean="0">
                <a:latin typeface="+mj-ea"/>
                <a:ea typeface="+mj-ea"/>
              </a:rPr>
              <a:t>5</a:t>
            </a:r>
            <a:r>
              <a:rPr lang="zh-CN" altLang="en-US" sz="2400" b="1" dirty="0" smtClean="0">
                <a:latin typeface="+mj-ea"/>
                <a:ea typeface="+mj-ea"/>
              </a:rPr>
              <a:t>门相同必修，</a:t>
            </a:r>
            <a:r>
              <a:rPr lang="en-US" altLang="zh-CN" sz="2400" b="1" dirty="0">
                <a:latin typeface="+mj-ea"/>
                <a:ea typeface="+mj-ea"/>
              </a:rPr>
              <a:t>2</a:t>
            </a:r>
            <a:r>
              <a:rPr lang="zh-CN" altLang="en-US" sz="2400" b="1" dirty="0" smtClean="0">
                <a:latin typeface="+mj-ea"/>
                <a:ea typeface="+mj-ea"/>
              </a:rPr>
              <a:t>门不同选修</a:t>
            </a:r>
            <a:endParaRPr lang="en-GB" sz="2400" b="1" dirty="0">
              <a:latin typeface="+mj-ea"/>
              <a:ea typeface="+mj-ea"/>
            </a:endParaRPr>
          </a:p>
        </p:txBody>
      </p:sp>
      <p:pic>
        <p:nvPicPr>
          <p:cNvPr id="3" name="图片 2"/>
          <p:cNvPicPr>
            <a:picLocks noChangeAspect="1"/>
          </p:cNvPicPr>
          <p:nvPr/>
        </p:nvPicPr>
        <p:blipFill>
          <a:blip r:embed="rId2"/>
          <a:stretch>
            <a:fillRect/>
          </a:stretch>
        </p:blipFill>
        <p:spPr>
          <a:xfrm>
            <a:off x="457200" y="1799231"/>
            <a:ext cx="8204597" cy="2838450"/>
          </a:xfrm>
          <a:prstGeom prst="rect">
            <a:avLst/>
          </a:prstGeom>
        </p:spPr>
      </p:pic>
    </p:spTree>
    <p:extLst>
      <p:ext uri="{BB962C8B-B14F-4D97-AF65-F5344CB8AC3E}">
        <p14:creationId xmlns:p14="http://schemas.microsoft.com/office/powerpoint/2010/main" val="37932652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t>格林威治</a:t>
            </a:r>
            <a:r>
              <a:rPr lang="zh-CN" altLang="en-US" sz="2800" b="1" dirty="0" smtClean="0"/>
              <a:t>大学应用数学硕士课程表</a:t>
            </a:r>
            <a:endParaRPr lang="en-GB" dirty="0"/>
          </a:p>
        </p:txBody>
      </p:sp>
      <p:sp>
        <p:nvSpPr>
          <p:cNvPr id="5" name="文本框 4"/>
          <p:cNvSpPr txBox="1"/>
          <p:nvPr/>
        </p:nvSpPr>
        <p:spPr>
          <a:xfrm>
            <a:off x="971600" y="4846750"/>
            <a:ext cx="6696744" cy="461665"/>
          </a:xfrm>
          <a:prstGeom prst="rect">
            <a:avLst/>
          </a:prstGeom>
          <a:noFill/>
        </p:spPr>
        <p:txBody>
          <a:bodyPr wrap="square" rtlCol="0">
            <a:spAutoFit/>
          </a:bodyPr>
          <a:lstStyle/>
          <a:p>
            <a:r>
              <a:rPr lang="zh-CN" altLang="en-US" sz="2400" b="1" dirty="0" smtClean="0">
                <a:latin typeface="+mj-ea"/>
                <a:ea typeface="+mj-ea"/>
              </a:rPr>
              <a:t>方案三，</a:t>
            </a:r>
            <a:r>
              <a:rPr lang="en-US" altLang="zh-CN" sz="2400" b="1" dirty="0">
                <a:latin typeface="+mj-ea"/>
                <a:ea typeface="+mj-ea"/>
              </a:rPr>
              <a:t>5</a:t>
            </a:r>
            <a:r>
              <a:rPr lang="zh-CN" altLang="en-US" sz="2400" b="1" dirty="0" smtClean="0">
                <a:latin typeface="+mj-ea"/>
                <a:ea typeface="+mj-ea"/>
              </a:rPr>
              <a:t>门必修，</a:t>
            </a:r>
            <a:r>
              <a:rPr lang="en-US" altLang="zh-CN" sz="2400" b="1" dirty="0" smtClean="0">
                <a:latin typeface="+mj-ea"/>
                <a:ea typeface="+mj-ea"/>
              </a:rPr>
              <a:t>4</a:t>
            </a:r>
            <a:r>
              <a:rPr lang="zh-CN" altLang="en-US" sz="2400" b="1" dirty="0" smtClean="0">
                <a:latin typeface="+mj-ea"/>
                <a:ea typeface="+mj-ea"/>
              </a:rPr>
              <a:t>门选修，不同学分分配</a:t>
            </a:r>
            <a:endParaRPr lang="en-GB" sz="2400" b="1" dirty="0">
              <a:latin typeface="+mj-ea"/>
              <a:ea typeface="+mj-ea"/>
            </a:endParaRPr>
          </a:p>
        </p:txBody>
      </p:sp>
      <p:pic>
        <p:nvPicPr>
          <p:cNvPr id="6" name="内容占位符 5"/>
          <p:cNvPicPr>
            <a:picLocks noGrp="1" noChangeAspect="1"/>
          </p:cNvPicPr>
          <p:nvPr>
            <p:ph sz="quarter" idx="1"/>
          </p:nvPr>
        </p:nvPicPr>
        <p:blipFill>
          <a:blip r:embed="rId2"/>
          <a:stretch>
            <a:fillRect/>
          </a:stretch>
        </p:blipFill>
        <p:spPr>
          <a:xfrm>
            <a:off x="611560" y="1600200"/>
            <a:ext cx="6840760" cy="3052936"/>
          </a:xfrm>
          <a:prstGeom prst="rect">
            <a:avLst/>
          </a:prstGeom>
        </p:spPr>
      </p:pic>
    </p:spTree>
    <p:extLst>
      <p:ext uri="{BB962C8B-B14F-4D97-AF65-F5344CB8AC3E}">
        <p14:creationId xmlns:p14="http://schemas.microsoft.com/office/powerpoint/2010/main" val="409098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t>格林威治大学应用数学硕士课程表</a:t>
            </a:r>
            <a:endParaRPr lang="en-GB" dirty="0"/>
          </a:p>
        </p:txBody>
      </p:sp>
      <p:pic>
        <p:nvPicPr>
          <p:cNvPr id="4" name="内容占位符 3"/>
          <p:cNvPicPr>
            <a:picLocks noGrp="1" noChangeAspect="1"/>
          </p:cNvPicPr>
          <p:nvPr>
            <p:ph sz="quarter" idx="1"/>
          </p:nvPr>
        </p:nvPicPr>
        <p:blipFill>
          <a:blip r:embed="rId2"/>
          <a:stretch>
            <a:fillRect/>
          </a:stretch>
        </p:blipFill>
        <p:spPr>
          <a:xfrm>
            <a:off x="1259632" y="2564904"/>
            <a:ext cx="5724525" cy="2592287"/>
          </a:xfrm>
          <a:prstGeom prst="rect">
            <a:avLst/>
          </a:prstGeom>
        </p:spPr>
      </p:pic>
      <p:sp>
        <p:nvSpPr>
          <p:cNvPr id="5" name="文本框 4"/>
          <p:cNvSpPr txBox="1"/>
          <p:nvPr/>
        </p:nvSpPr>
        <p:spPr>
          <a:xfrm>
            <a:off x="1228056" y="1844824"/>
            <a:ext cx="4496072" cy="461665"/>
          </a:xfrm>
          <a:prstGeom prst="rect">
            <a:avLst/>
          </a:prstGeom>
          <a:noFill/>
        </p:spPr>
        <p:txBody>
          <a:bodyPr wrap="square" rtlCol="0">
            <a:spAutoFit/>
          </a:bodyPr>
          <a:lstStyle/>
          <a:p>
            <a:r>
              <a:rPr lang="zh-CN" altLang="en-US" sz="2400" b="1" dirty="0" smtClean="0">
                <a:latin typeface="+mj-ea"/>
                <a:ea typeface="+mj-ea"/>
              </a:rPr>
              <a:t>共同选修课</a:t>
            </a:r>
            <a:endParaRPr lang="en-GB" sz="2400" b="1" dirty="0">
              <a:latin typeface="+mj-ea"/>
              <a:ea typeface="+mj-ea"/>
            </a:endParaRPr>
          </a:p>
        </p:txBody>
      </p:sp>
    </p:spTree>
    <p:extLst>
      <p:ext uri="{BB962C8B-B14F-4D97-AF65-F5344CB8AC3E}">
        <p14:creationId xmlns:p14="http://schemas.microsoft.com/office/powerpoint/2010/main" val="19951521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u="sng" dirty="0" smtClean="0"/>
              <a:t>对英国高校数学教学初步印像</a:t>
            </a:r>
            <a:endParaRPr lang="en-GB" sz="3600" u="sng" dirty="0"/>
          </a:p>
        </p:txBody>
      </p:sp>
      <p:sp>
        <p:nvSpPr>
          <p:cNvPr id="3" name="内容占位符 2"/>
          <p:cNvSpPr>
            <a:spLocks noGrp="1"/>
          </p:cNvSpPr>
          <p:nvPr>
            <p:ph sz="quarter" idx="1"/>
          </p:nvPr>
        </p:nvSpPr>
        <p:spPr>
          <a:xfrm>
            <a:off x="457200" y="1600200"/>
            <a:ext cx="7467600" cy="3917032"/>
          </a:xfrm>
        </p:spPr>
        <p:txBody>
          <a:bodyPr>
            <a:normAutofit lnSpcReduction="10000"/>
          </a:bodyPr>
          <a:lstStyle/>
          <a:p>
            <a:r>
              <a:rPr lang="zh-CN" altLang="en-US" dirty="0" smtClean="0">
                <a:latin typeface="+mj-ea"/>
                <a:ea typeface="+mj-ea"/>
              </a:rPr>
              <a:t>基本统一的学位类型和统一的学习年限</a:t>
            </a:r>
            <a:endParaRPr lang="en-US" altLang="zh-CN" dirty="0" smtClean="0">
              <a:latin typeface="+mj-ea"/>
              <a:ea typeface="+mj-ea"/>
            </a:endParaRPr>
          </a:p>
          <a:p>
            <a:r>
              <a:rPr lang="zh-CN" altLang="en-US" dirty="0" smtClean="0">
                <a:latin typeface="+mj-ea"/>
                <a:ea typeface="+mj-ea"/>
              </a:rPr>
              <a:t>不统一的学科设置</a:t>
            </a:r>
            <a:endParaRPr lang="en-US" altLang="zh-CN" dirty="0" smtClean="0">
              <a:latin typeface="+mj-ea"/>
              <a:ea typeface="+mj-ea"/>
            </a:endParaRPr>
          </a:p>
          <a:p>
            <a:r>
              <a:rPr lang="zh-CN" altLang="en-US" dirty="0">
                <a:latin typeface="+mj-ea"/>
                <a:ea typeface="+mj-ea"/>
              </a:rPr>
              <a:t>不统一的学位</a:t>
            </a:r>
            <a:r>
              <a:rPr lang="zh-CN" altLang="en-US" dirty="0" smtClean="0">
                <a:latin typeface="+mj-ea"/>
                <a:ea typeface="+mj-ea"/>
              </a:rPr>
              <a:t>名称</a:t>
            </a:r>
            <a:endParaRPr lang="en-US" altLang="zh-CN" dirty="0" smtClean="0">
              <a:latin typeface="+mj-ea"/>
              <a:ea typeface="+mj-ea"/>
            </a:endParaRPr>
          </a:p>
          <a:p>
            <a:r>
              <a:rPr lang="zh-CN" altLang="en-US" dirty="0">
                <a:latin typeface="+mj-ea"/>
                <a:ea typeface="+mj-ea"/>
              </a:rPr>
              <a:t>无统一授课</a:t>
            </a:r>
            <a:r>
              <a:rPr lang="zh-CN" altLang="en-US" dirty="0" smtClean="0">
                <a:latin typeface="+mj-ea"/>
                <a:ea typeface="+mj-ea"/>
              </a:rPr>
              <a:t>提纲</a:t>
            </a:r>
            <a:endParaRPr lang="en-US" altLang="zh-CN" dirty="0" smtClean="0">
              <a:latin typeface="+mj-ea"/>
              <a:ea typeface="+mj-ea"/>
            </a:endParaRPr>
          </a:p>
          <a:p>
            <a:r>
              <a:rPr lang="zh-CN" altLang="en-US" dirty="0" smtClean="0">
                <a:latin typeface="+mj-ea"/>
                <a:ea typeface="+mj-ea"/>
              </a:rPr>
              <a:t>无</a:t>
            </a:r>
            <a:r>
              <a:rPr lang="zh-CN" altLang="en-US" dirty="0">
                <a:latin typeface="+mj-ea"/>
                <a:ea typeface="+mj-ea"/>
              </a:rPr>
              <a:t>统一教材</a:t>
            </a:r>
            <a:endParaRPr lang="en-US" altLang="zh-CN" dirty="0">
              <a:latin typeface="+mj-ea"/>
              <a:ea typeface="+mj-ea"/>
            </a:endParaRPr>
          </a:p>
          <a:p>
            <a:r>
              <a:rPr lang="zh-CN" altLang="en-US" dirty="0" smtClean="0">
                <a:latin typeface="+mj-ea"/>
                <a:ea typeface="+mj-ea"/>
              </a:rPr>
              <a:t>根据自己的师资能力和专长排特色课</a:t>
            </a:r>
            <a:endParaRPr lang="en-US" altLang="zh-CN" dirty="0" smtClean="0">
              <a:latin typeface="+mj-ea"/>
              <a:ea typeface="+mj-ea"/>
            </a:endParaRPr>
          </a:p>
          <a:p>
            <a:r>
              <a:rPr lang="zh-CN" altLang="en-US" dirty="0" smtClean="0">
                <a:latin typeface="+mj-ea"/>
                <a:ea typeface="+mj-ea"/>
              </a:rPr>
              <a:t>课程细、选择多、紧密联系应用、联系科研进展</a:t>
            </a:r>
            <a:endParaRPr lang="en-US" altLang="zh-CN" dirty="0" smtClean="0">
              <a:latin typeface="+mj-ea"/>
              <a:ea typeface="+mj-ea"/>
            </a:endParaRPr>
          </a:p>
          <a:p>
            <a:r>
              <a:rPr lang="zh-CN" altLang="en-US" dirty="0" smtClean="0">
                <a:latin typeface="+mj-ea"/>
                <a:ea typeface="+mj-ea"/>
              </a:rPr>
              <a:t>统计学与数学无缝融合</a:t>
            </a:r>
            <a:endParaRPr lang="en-US" altLang="zh-CN" dirty="0" smtClean="0">
              <a:latin typeface="+mj-ea"/>
              <a:ea typeface="+mj-ea"/>
            </a:endParaRPr>
          </a:p>
          <a:p>
            <a:r>
              <a:rPr lang="zh-CN" altLang="en-US" dirty="0" smtClean="0">
                <a:latin typeface="+mj-ea"/>
                <a:ea typeface="+mj-ea"/>
              </a:rPr>
              <a:t>计算技术与数学密切</a:t>
            </a:r>
            <a:r>
              <a:rPr lang="zh-CN" altLang="en-US" dirty="0">
                <a:latin typeface="+mj-ea"/>
                <a:ea typeface="+mj-ea"/>
              </a:rPr>
              <a:t>融</a:t>
            </a:r>
            <a:r>
              <a:rPr lang="zh-CN" altLang="en-US" dirty="0" smtClean="0">
                <a:latin typeface="+mj-ea"/>
                <a:ea typeface="+mj-ea"/>
              </a:rPr>
              <a:t>合</a:t>
            </a:r>
            <a:endParaRPr lang="en-US" altLang="zh-CN" dirty="0" smtClean="0">
              <a:latin typeface="+mj-ea"/>
              <a:ea typeface="+mj-ea"/>
            </a:endParaRPr>
          </a:p>
          <a:p>
            <a:endParaRPr lang="en-US" altLang="zh-CN" dirty="0" smtClean="0">
              <a:latin typeface="+mj-ea"/>
              <a:ea typeface="+mj-ea"/>
            </a:endParaRPr>
          </a:p>
          <a:p>
            <a:endParaRPr lang="en-GB" dirty="0"/>
          </a:p>
        </p:txBody>
      </p:sp>
    </p:spTree>
    <p:extLst>
      <p:ext uri="{BB962C8B-B14F-4D97-AF65-F5344CB8AC3E}">
        <p14:creationId xmlns:p14="http://schemas.microsoft.com/office/powerpoint/2010/main" val="265777263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从本科和硕士生择校角度</a:t>
            </a:r>
            <a:endParaRPr lang="en-GB" sz="3600"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4002064758"/>
              </p:ext>
            </p:extLst>
          </p:nvPr>
        </p:nvGraphicFramePr>
        <p:xfrm>
          <a:off x="457200" y="1600200"/>
          <a:ext cx="7931224" cy="3479800"/>
        </p:xfrm>
        <a:graphic>
          <a:graphicData uri="http://schemas.openxmlformats.org/drawingml/2006/table">
            <a:tbl>
              <a:tblPr firstRow="1" bandRow="1">
                <a:tableStyleId>{3B4B98B0-60AC-42C2-AFA5-B58CD77FA1E5}</a:tableStyleId>
              </a:tblPr>
              <a:tblGrid>
                <a:gridCol w="1311122"/>
                <a:gridCol w="4053366"/>
                <a:gridCol w="2566736"/>
              </a:tblGrid>
              <a:tr h="370840">
                <a:tc>
                  <a:txBody>
                    <a:bodyPr/>
                    <a:lstStyle/>
                    <a:p>
                      <a:r>
                        <a:rPr lang="zh-CN" altLang="en-US" dirty="0" smtClean="0">
                          <a:latin typeface="+mj-ea"/>
                          <a:ea typeface="+mj-ea"/>
                        </a:rPr>
                        <a:t>学校</a:t>
                      </a:r>
                      <a:endParaRPr lang="en-GB" dirty="0">
                        <a:latin typeface="+mj-ea"/>
                        <a:ea typeface="+mj-ea"/>
                      </a:endParaRPr>
                    </a:p>
                  </a:txBody>
                  <a:tcPr/>
                </a:tc>
                <a:tc>
                  <a:txBody>
                    <a:bodyPr/>
                    <a:lstStyle/>
                    <a:p>
                      <a:r>
                        <a:rPr lang="zh-CN" altLang="en-US" dirty="0" smtClean="0">
                          <a:latin typeface="+mj-ea"/>
                          <a:ea typeface="+mj-ea"/>
                        </a:rPr>
                        <a:t>特色</a:t>
                      </a:r>
                      <a:endParaRPr lang="en-GB" dirty="0">
                        <a:latin typeface="+mj-ea"/>
                        <a:ea typeface="+mj-ea"/>
                      </a:endParaRPr>
                    </a:p>
                  </a:txBody>
                  <a:tcPr/>
                </a:tc>
                <a:tc>
                  <a:txBody>
                    <a:bodyPr/>
                    <a:lstStyle/>
                    <a:p>
                      <a:r>
                        <a:rPr lang="zh-CN" altLang="en-US" dirty="0" smtClean="0">
                          <a:latin typeface="+mj-ea"/>
                          <a:ea typeface="+mj-ea"/>
                        </a:rPr>
                        <a:t>适合学生</a:t>
                      </a:r>
                      <a:endParaRPr lang="en-GB" dirty="0">
                        <a:latin typeface="+mj-ea"/>
                        <a:ea typeface="+mj-ea"/>
                      </a:endParaRPr>
                    </a:p>
                  </a:txBody>
                  <a:tcPr/>
                </a:tc>
              </a:tr>
              <a:tr h="370840">
                <a:tc>
                  <a:txBody>
                    <a:bodyPr/>
                    <a:lstStyle/>
                    <a:p>
                      <a:r>
                        <a:rPr lang="zh-CN" altLang="en-US" dirty="0" smtClean="0">
                          <a:latin typeface="+mj-ea"/>
                          <a:ea typeface="+mj-ea"/>
                        </a:rPr>
                        <a:t>剑桥</a:t>
                      </a:r>
                      <a:endParaRPr lang="en-GB" dirty="0">
                        <a:latin typeface="+mj-ea"/>
                        <a:ea typeface="+mj-ea"/>
                      </a:endParaRPr>
                    </a:p>
                  </a:txBody>
                  <a:tcPr/>
                </a:tc>
                <a:tc>
                  <a:txBody>
                    <a:bodyPr/>
                    <a:lstStyle/>
                    <a:p>
                      <a:r>
                        <a:rPr lang="zh-CN" altLang="en-US" dirty="0" smtClean="0">
                          <a:latin typeface="+mj-ea"/>
                          <a:ea typeface="+mj-ea"/>
                        </a:rPr>
                        <a:t>教学科研结合紧密、队伍强大，数学与理论物理或金融特色明显</a:t>
                      </a:r>
                      <a:endParaRPr lang="en-GB" dirty="0">
                        <a:latin typeface="+mj-ea"/>
                        <a:ea typeface="+mj-ea"/>
                      </a:endParaRPr>
                    </a:p>
                  </a:txBody>
                  <a:tcPr/>
                </a:tc>
                <a:tc>
                  <a:txBody>
                    <a:bodyPr/>
                    <a:lstStyle/>
                    <a:p>
                      <a:r>
                        <a:rPr lang="zh-CN" altLang="en-US" dirty="0" smtClean="0">
                          <a:latin typeface="+mj-ea"/>
                          <a:ea typeface="+mj-ea"/>
                        </a:rPr>
                        <a:t>全面数学功底深、希望以后在金融界谋职</a:t>
                      </a:r>
                      <a:endParaRPr lang="en-GB" dirty="0">
                        <a:latin typeface="+mj-ea"/>
                        <a:ea typeface="+mj-ea"/>
                      </a:endParaRPr>
                    </a:p>
                  </a:txBody>
                  <a:tcPr/>
                </a:tc>
              </a:tr>
              <a:tr h="370840">
                <a:tc>
                  <a:txBody>
                    <a:bodyPr/>
                    <a:lstStyle/>
                    <a:p>
                      <a:r>
                        <a:rPr lang="zh-CN" altLang="en-US" dirty="0" smtClean="0">
                          <a:latin typeface="+mj-ea"/>
                          <a:ea typeface="+mj-ea"/>
                        </a:rPr>
                        <a:t>牛津</a:t>
                      </a:r>
                      <a:endParaRPr lang="en-GB" dirty="0">
                        <a:latin typeface="+mj-ea"/>
                        <a:ea typeface="+mj-ea"/>
                      </a:endParaRPr>
                    </a:p>
                  </a:txBody>
                  <a:tcPr/>
                </a:tc>
                <a:tc>
                  <a:txBody>
                    <a:bodyPr/>
                    <a:lstStyle/>
                    <a:p>
                      <a:r>
                        <a:rPr lang="zh-CN" altLang="en-US" dirty="0" smtClean="0">
                          <a:latin typeface="+mj-ea"/>
                          <a:ea typeface="+mj-ea"/>
                        </a:rPr>
                        <a:t>教学科研结合紧密、队伍强大，数学与统计结合特色明显</a:t>
                      </a:r>
                      <a:endParaRPr lang="en-GB" dirty="0">
                        <a:latin typeface="+mj-ea"/>
                        <a:ea typeface="+mj-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kern="1200" dirty="0" smtClean="0">
                          <a:solidFill>
                            <a:schemeClr val="tx1"/>
                          </a:solidFill>
                          <a:latin typeface="+mj-ea"/>
                          <a:ea typeface="+mj-ea"/>
                          <a:cs typeface="+mn-cs"/>
                        </a:rPr>
                        <a:t>数学功底深、希望以后在金融界谋职或搞统计或生物统计</a:t>
                      </a:r>
                      <a:endParaRPr lang="en-GB" dirty="0">
                        <a:latin typeface="+mj-ea"/>
                        <a:ea typeface="+mj-ea"/>
                      </a:endParaRPr>
                    </a:p>
                  </a:txBody>
                  <a:tcPr/>
                </a:tc>
              </a:tr>
              <a:tr h="370840">
                <a:tc>
                  <a:txBody>
                    <a:bodyPr/>
                    <a:lstStyle/>
                    <a:p>
                      <a:r>
                        <a:rPr lang="zh-CN" altLang="en-US" dirty="0" smtClean="0">
                          <a:latin typeface="+mj-ea"/>
                          <a:ea typeface="+mj-ea"/>
                        </a:rPr>
                        <a:t>曼切斯特</a:t>
                      </a:r>
                      <a:endParaRPr lang="en-GB" dirty="0">
                        <a:latin typeface="+mj-ea"/>
                        <a:ea typeface="+mj-ea"/>
                      </a:endParaRPr>
                    </a:p>
                  </a:txBody>
                  <a:tcPr/>
                </a:tc>
                <a:tc>
                  <a:txBody>
                    <a:bodyPr/>
                    <a:lstStyle/>
                    <a:p>
                      <a:r>
                        <a:rPr lang="zh-CN" altLang="en-US" dirty="0" smtClean="0">
                          <a:latin typeface="+mj-ea"/>
                          <a:ea typeface="+mj-ea"/>
                        </a:rPr>
                        <a:t>科研实力中等，教学强调数学与应用专业的结合明显，应用统计特别是医学统计是特色</a:t>
                      </a:r>
                      <a:endParaRPr lang="en-GB" dirty="0">
                        <a:latin typeface="+mj-ea"/>
                        <a:ea typeface="+mj-ea"/>
                      </a:endParaRPr>
                    </a:p>
                  </a:txBody>
                  <a:tcPr/>
                </a:tc>
                <a:tc>
                  <a:txBody>
                    <a:bodyPr/>
                    <a:lstStyle/>
                    <a:p>
                      <a:r>
                        <a:rPr lang="zh-CN" altLang="en-US" dirty="0" smtClean="0">
                          <a:latin typeface="+mj-ea"/>
                          <a:ea typeface="+mj-ea"/>
                        </a:rPr>
                        <a:t>希望接触多种数学的应用领域，可能希望以后搞统计或医学统计</a:t>
                      </a:r>
                      <a:endParaRPr lang="en-GB" dirty="0">
                        <a:latin typeface="+mj-ea"/>
                        <a:ea typeface="+mj-ea"/>
                      </a:endParaRPr>
                    </a:p>
                  </a:txBody>
                  <a:tcPr/>
                </a:tc>
              </a:tr>
              <a:tr h="370840">
                <a:tc>
                  <a:txBody>
                    <a:bodyPr/>
                    <a:lstStyle/>
                    <a:p>
                      <a:r>
                        <a:rPr lang="zh-CN" altLang="en-US" dirty="0" smtClean="0">
                          <a:latin typeface="+mj-ea"/>
                          <a:ea typeface="+mj-ea"/>
                        </a:rPr>
                        <a:t>格林威治</a:t>
                      </a:r>
                      <a:endParaRPr lang="en-GB" dirty="0">
                        <a:latin typeface="+mj-ea"/>
                        <a:ea typeface="+mj-ea"/>
                      </a:endParaRPr>
                    </a:p>
                  </a:txBody>
                  <a:tcPr/>
                </a:tc>
                <a:tc>
                  <a:txBody>
                    <a:bodyPr/>
                    <a:lstStyle/>
                    <a:p>
                      <a:r>
                        <a:rPr lang="zh-CN" altLang="en-US" dirty="0" smtClean="0">
                          <a:latin typeface="+mj-ea"/>
                          <a:ea typeface="+mj-ea"/>
                        </a:rPr>
                        <a:t>科研实力不强，但计算数学和应用教学特色明显</a:t>
                      </a:r>
                      <a:endParaRPr lang="en-GB" dirty="0">
                        <a:latin typeface="+mj-ea"/>
                        <a:ea typeface="+mj-ea"/>
                      </a:endParaRPr>
                    </a:p>
                  </a:txBody>
                  <a:tcPr/>
                </a:tc>
                <a:tc>
                  <a:txBody>
                    <a:bodyPr/>
                    <a:lstStyle/>
                    <a:p>
                      <a:r>
                        <a:rPr lang="zh-CN" altLang="en-US" dirty="0" smtClean="0">
                          <a:latin typeface="+mj-ea"/>
                          <a:ea typeface="+mj-ea"/>
                        </a:rPr>
                        <a:t>对数学计算技术感兴趣的人</a:t>
                      </a:r>
                      <a:endParaRPr lang="en-GB" dirty="0">
                        <a:latin typeface="+mj-ea"/>
                        <a:ea typeface="+mj-ea"/>
                      </a:endParaRPr>
                    </a:p>
                  </a:txBody>
                  <a:tcPr/>
                </a:tc>
              </a:tr>
            </a:tbl>
          </a:graphicData>
        </a:graphic>
      </p:graphicFrame>
    </p:spTree>
    <p:extLst>
      <p:ext uri="{BB962C8B-B14F-4D97-AF65-F5344CB8AC3E}">
        <p14:creationId xmlns:p14="http://schemas.microsoft.com/office/powerpoint/2010/main" val="38496979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英国的医学统计发展和学生培养</a:t>
            </a:r>
            <a:endParaRPr lang="en-GB" sz="3600" b="1" dirty="0"/>
          </a:p>
        </p:txBody>
      </p:sp>
      <p:sp>
        <p:nvSpPr>
          <p:cNvPr id="3" name="内容占位符 2"/>
          <p:cNvSpPr>
            <a:spLocks noGrp="1"/>
          </p:cNvSpPr>
          <p:nvPr>
            <p:ph sz="quarter" idx="1"/>
          </p:nvPr>
        </p:nvSpPr>
        <p:spPr>
          <a:xfrm>
            <a:off x="457200" y="1700808"/>
            <a:ext cx="7467600" cy="4032448"/>
          </a:xfrm>
        </p:spPr>
        <p:txBody>
          <a:bodyPr/>
          <a:lstStyle/>
          <a:p>
            <a:pPr marL="0" indent="0">
              <a:buNone/>
            </a:pPr>
            <a:r>
              <a:rPr lang="zh-CN" altLang="en-US" sz="3200" b="1" dirty="0" smtClean="0">
                <a:latin typeface="+mj-ea"/>
                <a:ea typeface="+mj-ea"/>
              </a:rPr>
              <a:t>先驱</a:t>
            </a:r>
            <a:endParaRPr lang="en-US" altLang="zh-CN" sz="3200" b="1" dirty="0" smtClean="0">
              <a:latin typeface="+mj-ea"/>
              <a:ea typeface="+mj-ea"/>
            </a:endParaRPr>
          </a:p>
          <a:p>
            <a:pPr marL="0" indent="0">
              <a:buNone/>
            </a:pPr>
            <a:endParaRPr lang="en-US" altLang="zh-CN" dirty="0"/>
          </a:p>
          <a:p>
            <a:r>
              <a:rPr lang="zh-CN" altLang="en-US" dirty="0" smtClean="0">
                <a:latin typeface="+mj-ea"/>
                <a:ea typeface="+mj-ea"/>
                <a:hlinkClick r:id="rId2" tooltip="Florence Nightingale"/>
              </a:rPr>
              <a:t>南丁格尔</a:t>
            </a:r>
            <a:r>
              <a:rPr lang="zh-CN" altLang="en-US" dirty="0" smtClean="0">
                <a:latin typeface="+mj-ea"/>
                <a:ea typeface="+mj-ea"/>
              </a:rPr>
              <a:t>：疾病</a:t>
            </a:r>
            <a:r>
              <a:rPr lang="en-US" altLang="zh-CN" dirty="0" smtClean="0">
                <a:latin typeface="+mj-ea"/>
                <a:ea typeface="+mj-ea"/>
              </a:rPr>
              <a:t>/</a:t>
            </a:r>
            <a:r>
              <a:rPr lang="zh-CN" altLang="en-US" dirty="0" smtClean="0">
                <a:latin typeface="+mj-ea"/>
                <a:ea typeface="+mj-ea"/>
              </a:rPr>
              <a:t>人口</a:t>
            </a:r>
            <a:r>
              <a:rPr lang="en-US" altLang="zh-CN" dirty="0" smtClean="0">
                <a:latin typeface="+mj-ea"/>
                <a:ea typeface="+mj-ea"/>
              </a:rPr>
              <a:t>/</a:t>
            </a:r>
            <a:r>
              <a:rPr lang="zh-CN" altLang="en-US" dirty="0" smtClean="0">
                <a:latin typeface="+mj-ea"/>
                <a:ea typeface="+mj-ea"/>
              </a:rPr>
              <a:t>医院统计</a:t>
            </a:r>
            <a:r>
              <a:rPr lang="en-GB" dirty="0" smtClean="0">
                <a:latin typeface="+mj-ea"/>
                <a:ea typeface="+mj-ea"/>
              </a:rPr>
              <a:t> </a:t>
            </a:r>
          </a:p>
          <a:p>
            <a:r>
              <a:rPr lang="en-GB" dirty="0" err="1" smtClean="0">
                <a:solidFill>
                  <a:srgbClr val="0070C0"/>
                </a:solidFill>
                <a:latin typeface="+mj-ea"/>
                <a:ea typeface="+mj-ea"/>
              </a:rPr>
              <a:t>Rothamsted</a:t>
            </a:r>
            <a:r>
              <a:rPr lang="en-GB" dirty="0" smtClean="0">
                <a:solidFill>
                  <a:srgbClr val="0070C0"/>
                </a:solidFill>
                <a:latin typeface="+mj-ea"/>
                <a:ea typeface="+mj-ea"/>
              </a:rPr>
              <a:t> </a:t>
            </a:r>
            <a:r>
              <a:rPr lang="zh-CN" altLang="en-US" dirty="0">
                <a:solidFill>
                  <a:srgbClr val="0070C0"/>
                </a:solidFill>
                <a:latin typeface="+mj-ea"/>
                <a:ea typeface="+mj-ea"/>
              </a:rPr>
              <a:t>实验</a:t>
            </a:r>
            <a:r>
              <a:rPr lang="zh-CN" altLang="en-US" dirty="0" smtClean="0">
                <a:solidFill>
                  <a:srgbClr val="0070C0"/>
                </a:solidFill>
                <a:latin typeface="+mj-ea"/>
                <a:ea typeface="+mj-ea"/>
              </a:rPr>
              <a:t>站</a:t>
            </a:r>
            <a:r>
              <a:rPr lang="zh-CN" altLang="en-US" dirty="0" smtClean="0">
                <a:latin typeface="+mj-ea"/>
                <a:ea typeface="+mj-ea"/>
              </a:rPr>
              <a:t>：农业</a:t>
            </a:r>
            <a:r>
              <a:rPr lang="en-US" altLang="zh-CN" dirty="0" smtClean="0">
                <a:latin typeface="+mj-ea"/>
                <a:ea typeface="+mj-ea"/>
              </a:rPr>
              <a:t>/</a:t>
            </a:r>
            <a:r>
              <a:rPr lang="zh-CN" altLang="en-US" dirty="0" smtClean="0">
                <a:latin typeface="+mj-ea"/>
                <a:ea typeface="+mj-ea"/>
              </a:rPr>
              <a:t>生物统计</a:t>
            </a:r>
            <a:endParaRPr lang="en-US" altLang="zh-CN" dirty="0" smtClean="0">
              <a:latin typeface="+mj-ea"/>
              <a:ea typeface="+mj-ea"/>
            </a:endParaRPr>
          </a:p>
          <a:p>
            <a:r>
              <a:rPr lang="en-US" altLang="zh-CN" dirty="0" smtClean="0">
                <a:solidFill>
                  <a:srgbClr val="0070C0"/>
                </a:solidFill>
                <a:latin typeface="+mj-ea"/>
                <a:ea typeface="+mj-ea"/>
              </a:rPr>
              <a:t>RSS</a:t>
            </a:r>
            <a:r>
              <a:rPr lang="zh-CN" altLang="en-US" dirty="0" smtClean="0">
                <a:latin typeface="+mj-ea"/>
                <a:ea typeface="+mj-ea"/>
              </a:rPr>
              <a:t>：长期推动学科发展</a:t>
            </a:r>
            <a:endParaRPr lang="en-US" altLang="zh-CN" dirty="0" smtClean="0">
              <a:latin typeface="+mj-ea"/>
              <a:ea typeface="+mj-ea"/>
            </a:endParaRPr>
          </a:p>
          <a:p>
            <a:r>
              <a:rPr lang="zh-CN" altLang="en-US" dirty="0" smtClean="0">
                <a:latin typeface="+mj-ea"/>
                <a:ea typeface="+mj-ea"/>
              </a:rPr>
              <a:t>伦敦卫生学和热带病医学院（</a:t>
            </a:r>
            <a:r>
              <a:rPr lang="en-US" altLang="zh-CN" dirty="0" smtClean="0">
                <a:latin typeface="+mj-ea"/>
                <a:ea typeface="+mj-ea"/>
              </a:rPr>
              <a:t>LSHTM</a:t>
            </a:r>
            <a:r>
              <a:rPr lang="zh-CN" altLang="en-US" dirty="0" smtClean="0">
                <a:latin typeface="+mj-ea"/>
                <a:ea typeface="+mj-ea"/>
              </a:rPr>
              <a:t>）：对中国医学统计学科发展的影响</a:t>
            </a:r>
            <a:r>
              <a:rPr lang="zh-CN" altLang="en-US" b="1" dirty="0" smtClean="0">
                <a:latin typeface="+mj-ea"/>
                <a:ea typeface="+mj-ea"/>
              </a:rPr>
              <a:t>（</a:t>
            </a:r>
            <a:r>
              <a:rPr lang="zh-CN" altLang="en-US" b="1" dirty="0" smtClean="0">
                <a:solidFill>
                  <a:srgbClr val="FFC000"/>
                </a:solidFill>
                <a:latin typeface="+mj-ea"/>
                <a:ea typeface="+mj-ea"/>
              </a:rPr>
              <a:t>郭教授、徐教授和本人的经历，</a:t>
            </a:r>
            <a:r>
              <a:rPr lang="en-US" altLang="zh-CN" b="1" dirty="0" smtClean="0">
                <a:solidFill>
                  <a:srgbClr val="FFC000"/>
                </a:solidFill>
                <a:latin typeface="+mj-ea"/>
                <a:ea typeface="+mj-ea"/>
              </a:rPr>
              <a:t>Peter Armitage</a:t>
            </a:r>
            <a:r>
              <a:rPr lang="zh-CN" altLang="en-US" b="1" dirty="0" smtClean="0">
                <a:solidFill>
                  <a:srgbClr val="FFC000"/>
                </a:solidFill>
                <a:latin typeface="+mj-ea"/>
                <a:ea typeface="+mj-ea"/>
              </a:rPr>
              <a:t>的书和长期合作</a:t>
            </a:r>
            <a:r>
              <a:rPr lang="zh-CN" altLang="en-US" b="1" dirty="0" smtClean="0">
                <a:latin typeface="+mj-ea"/>
                <a:ea typeface="+mj-ea"/>
              </a:rPr>
              <a:t>）</a:t>
            </a:r>
            <a:endParaRPr lang="en-GB" b="1" dirty="0">
              <a:latin typeface="+mj-ea"/>
              <a:ea typeface="+mj-ea"/>
            </a:endParaRPr>
          </a:p>
        </p:txBody>
      </p:sp>
    </p:spTree>
    <p:extLst>
      <p:ext uri="{BB962C8B-B14F-4D97-AF65-F5344CB8AC3E}">
        <p14:creationId xmlns:p14="http://schemas.microsoft.com/office/powerpoint/2010/main" val="7454967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医学院校统计学教学科研一般情况</a:t>
            </a:r>
            <a:endParaRPr lang="en-GB" sz="3600" b="1" dirty="0"/>
          </a:p>
        </p:txBody>
      </p:sp>
      <p:sp>
        <p:nvSpPr>
          <p:cNvPr id="3" name="内容占位符 2"/>
          <p:cNvSpPr>
            <a:spLocks noGrp="1"/>
          </p:cNvSpPr>
          <p:nvPr>
            <p:ph sz="quarter" idx="1"/>
          </p:nvPr>
        </p:nvSpPr>
        <p:spPr>
          <a:xfrm>
            <a:off x="457200" y="1600200"/>
            <a:ext cx="7467600" cy="3629000"/>
          </a:xfrm>
        </p:spPr>
        <p:txBody>
          <a:bodyPr/>
          <a:lstStyle/>
          <a:p>
            <a:endParaRPr lang="en-US" altLang="zh-CN" dirty="0" smtClean="0"/>
          </a:p>
          <a:p>
            <a:r>
              <a:rPr lang="zh-CN" altLang="en-US" dirty="0" smtClean="0">
                <a:latin typeface="+mj-ea"/>
                <a:ea typeface="+mj-ea"/>
              </a:rPr>
              <a:t>没有医学统计学教研室</a:t>
            </a:r>
            <a:endParaRPr lang="en-US" altLang="zh-CN" dirty="0" smtClean="0">
              <a:latin typeface="+mj-ea"/>
              <a:ea typeface="+mj-ea"/>
            </a:endParaRPr>
          </a:p>
          <a:p>
            <a:r>
              <a:rPr lang="zh-CN" altLang="en-US" dirty="0" smtClean="0">
                <a:latin typeface="+mj-ea"/>
                <a:ea typeface="+mj-ea"/>
              </a:rPr>
              <a:t>有零星统计人员分散在各科室，流行病或预防医学所较集中（</a:t>
            </a:r>
            <a:r>
              <a:rPr lang="en-US" altLang="zh-CN" dirty="0" err="1" smtClean="0">
                <a:solidFill>
                  <a:srgbClr val="FFC000"/>
                </a:solidFill>
                <a:latin typeface="+mj-ea"/>
                <a:ea typeface="+mj-ea"/>
              </a:rPr>
              <a:t>QueenMary</a:t>
            </a:r>
            <a:r>
              <a:rPr lang="en-US" altLang="zh-CN" dirty="0" smtClean="0">
                <a:solidFill>
                  <a:srgbClr val="FFC000"/>
                </a:solidFill>
                <a:latin typeface="+mj-ea"/>
                <a:ea typeface="+mj-ea"/>
              </a:rPr>
              <a:t> </a:t>
            </a:r>
            <a:r>
              <a:rPr lang="zh-CN" altLang="en-US" dirty="0" smtClean="0">
                <a:solidFill>
                  <a:srgbClr val="FFC000"/>
                </a:solidFill>
                <a:latin typeface="+mj-ea"/>
                <a:ea typeface="+mj-ea"/>
              </a:rPr>
              <a:t>和</a:t>
            </a:r>
            <a:r>
              <a:rPr lang="en-US" altLang="zh-CN" dirty="0" smtClean="0">
                <a:solidFill>
                  <a:srgbClr val="FFC000"/>
                </a:solidFill>
                <a:latin typeface="+mj-ea"/>
                <a:ea typeface="+mj-ea"/>
              </a:rPr>
              <a:t>Nottingham</a:t>
            </a:r>
            <a:r>
              <a:rPr lang="zh-CN" altLang="en-US" dirty="0" smtClean="0">
                <a:solidFill>
                  <a:srgbClr val="FFC000"/>
                </a:solidFill>
                <a:latin typeface="+mj-ea"/>
                <a:ea typeface="+mj-ea"/>
              </a:rPr>
              <a:t>实例</a:t>
            </a:r>
            <a:r>
              <a:rPr lang="zh-CN" altLang="en-US" dirty="0" smtClean="0">
                <a:latin typeface="+mj-ea"/>
                <a:ea typeface="+mj-ea"/>
              </a:rPr>
              <a:t>）</a:t>
            </a:r>
            <a:endParaRPr lang="en-US" altLang="zh-CN" dirty="0" smtClean="0">
              <a:latin typeface="+mj-ea"/>
              <a:ea typeface="+mj-ea"/>
            </a:endParaRPr>
          </a:p>
          <a:p>
            <a:r>
              <a:rPr lang="zh-CN" altLang="en-US" dirty="0" smtClean="0">
                <a:latin typeface="+mj-ea"/>
                <a:ea typeface="+mj-ea"/>
              </a:rPr>
              <a:t>医学本科生不设统计课</a:t>
            </a:r>
            <a:endParaRPr lang="en-US" altLang="zh-CN" dirty="0" smtClean="0">
              <a:latin typeface="+mj-ea"/>
              <a:ea typeface="+mj-ea"/>
            </a:endParaRPr>
          </a:p>
          <a:p>
            <a:r>
              <a:rPr lang="zh-CN" altLang="en-US" dirty="0" smtClean="0">
                <a:latin typeface="+mj-ea"/>
                <a:ea typeface="+mj-ea"/>
              </a:rPr>
              <a:t>医学研究生（</a:t>
            </a:r>
            <a:r>
              <a:rPr lang="en-US" altLang="zh-CN" dirty="0" smtClean="0">
                <a:latin typeface="+mj-ea"/>
                <a:ea typeface="+mj-ea"/>
              </a:rPr>
              <a:t>MD</a:t>
            </a:r>
            <a:r>
              <a:rPr lang="zh-CN" altLang="en-US" dirty="0" smtClean="0">
                <a:latin typeface="+mj-ea"/>
                <a:ea typeface="+mj-ea"/>
              </a:rPr>
              <a:t>）可以到数学系自选课</a:t>
            </a:r>
            <a:endParaRPr lang="en-US" altLang="zh-CN" dirty="0" smtClean="0">
              <a:latin typeface="+mj-ea"/>
              <a:ea typeface="+mj-ea"/>
            </a:endParaRPr>
          </a:p>
          <a:p>
            <a:r>
              <a:rPr lang="zh-CN" altLang="en-US" dirty="0" smtClean="0">
                <a:latin typeface="+mj-ea"/>
                <a:ea typeface="+mj-ea"/>
              </a:rPr>
              <a:t>教研室可自定课程（</a:t>
            </a:r>
            <a:r>
              <a:rPr lang="en-US" altLang="zh-CN" dirty="0">
                <a:latin typeface="+mj-ea"/>
                <a:ea typeface="+mj-ea"/>
              </a:rPr>
              <a:t> </a:t>
            </a:r>
            <a:r>
              <a:rPr lang="en-US" altLang="zh-CN" dirty="0">
                <a:solidFill>
                  <a:srgbClr val="FFC000"/>
                </a:solidFill>
                <a:latin typeface="+mj-ea"/>
                <a:ea typeface="+mj-ea"/>
              </a:rPr>
              <a:t>Nottingham</a:t>
            </a:r>
            <a:r>
              <a:rPr lang="zh-CN" altLang="en-US" dirty="0" smtClean="0">
                <a:solidFill>
                  <a:srgbClr val="FFC000"/>
                </a:solidFill>
                <a:latin typeface="+mj-ea"/>
                <a:ea typeface="+mj-ea"/>
              </a:rPr>
              <a:t>实例</a:t>
            </a:r>
            <a:r>
              <a:rPr lang="zh-CN" altLang="en-US" dirty="0" smtClean="0">
                <a:latin typeface="+mj-ea"/>
                <a:ea typeface="+mj-ea"/>
              </a:rPr>
              <a:t>）</a:t>
            </a:r>
            <a:endParaRPr lang="en-US" altLang="zh-CN" dirty="0" smtClean="0">
              <a:latin typeface="+mj-ea"/>
              <a:ea typeface="+mj-ea"/>
            </a:endParaRPr>
          </a:p>
          <a:p>
            <a:r>
              <a:rPr lang="zh-CN" altLang="en-US" dirty="0" smtClean="0">
                <a:latin typeface="+mj-ea"/>
                <a:ea typeface="+mj-ea"/>
              </a:rPr>
              <a:t>统计人员的来源：数学背景居多（</a:t>
            </a:r>
            <a:r>
              <a:rPr lang="zh-CN" altLang="en-US" dirty="0" smtClean="0">
                <a:solidFill>
                  <a:srgbClr val="FFC000"/>
                </a:solidFill>
                <a:latin typeface="+mj-ea"/>
                <a:ea typeface="+mj-ea"/>
              </a:rPr>
              <a:t>个人面试经历</a:t>
            </a:r>
            <a:r>
              <a:rPr lang="zh-CN" altLang="en-US" dirty="0" smtClean="0">
                <a:latin typeface="+mj-ea"/>
                <a:ea typeface="+mj-ea"/>
              </a:rPr>
              <a:t>）</a:t>
            </a:r>
            <a:endParaRPr lang="en-US" altLang="zh-CN" dirty="0" smtClean="0">
              <a:latin typeface="+mj-ea"/>
              <a:ea typeface="+mj-ea"/>
            </a:endParaRPr>
          </a:p>
          <a:p>
            <a:pPr marL="0" indent="0">
              <a:buNone/>
            </a:pPr>
            <a:endParaRPr lang="en-GB" dirty="0"/>
          </a:p>
        </p:txBody>
      </p:sp>
      <p:sp>
        <p:nvSpPr>
          <p:cNvPr id="4" name="文本框 3"/>
          <p:cNvSpPr txBox="1"/>
          <p:nvPr/>
        </p:nvSpPr>
        <p:spPr>
          <a:xfrm>
            <a:off x="541099" y="5438319"/>
            <a:ext cx="7416824" cy="646331"/>
          </a:xfrm>
          <a:prstGeom prst="rect">
            <a:avLst/>
          </a:prstGeom>
          <a:noFill/>
          <a:ln>
            <a:solidFill>
              <a:schemeClr val="accent1">
                <a:shade val="50000"/>
              </a:schemeClr>
            </a:solidFill>
          </a:ln>
        </p:spPr>
        <p:txBody>
          <a:bodyPr wrap="square" rtlCol="0">
            <a:spAutoFit/>
          </a:bodyPr>
          <a:lstStyle/>
          <a:p>
            <a:pPr algn="ctr"/>
            <a:r>
              <a:rPr lang="zh-CN" altLang="en-US" dirty="0" smtClean="0">
                <a:latin typeface="+mj-ea"/>
                <a:ea typeface="+mj-ea"/>
              </a:rPr>
              <a:t>国内医学院校均有</a:t>
            </a:r>
            <a:r>
              <a:rPr lang="zh-CN" altLang="en-US" dirty="0">
                <a:latin typeface="+mj-ea"/>
                <a:ea typeface="+mj-ea"/>
              </a:rPr>
              <a:t>（卫生、医学、生物）</a:t>
            </a:r>
            <a:r>
              <a:rPr lang="zh-CN" altLang="en-US" dirty="0" smtClean="0">
                <a:latin typeface="+mj-ea"/>
                <a:ea typeface="+mj-ea"/>
              </a:rPr>
              <a:t>统计教研室，本科研究生均要求上统计课，教材统一编写，老师背景多不是数学，结果利弊可以思考</a:t>
            </a:r>
            <a:endParaRPr lang="en-GB" dirty="0">
              <a:latin typeface="+mj-ea"/>
              <a:ea typeface="+mj-ea"/>
            </a:endParaRPr>
          </a:p>
        </p:txBody>
      </p:sp>
    </p:spTree>
    <p:extLst>
      <p:ext uri="{BB962C8B-B14F-4D97-AF65-F5344CB8AC3E}">
        <p14:creationId xmlns:p14="http://schemas.microsoft.com/office/powerpoint/2010/main" val="236964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t>英国有医学统计硕士课程的大学或研究生院</a:t>
            </a:r>
            <a:endParaRPr lang="en-GB" sz="2800" b="1" dirty="0"/>
          </a:p>
        </p:txBody>
      </p:sp>
      <p:sp>
        <p:nvSpPr>
          <p:cNvPr id="3" name="内容占位符 2"/>
          <p:cNvSpPr>
            <a:spLocks noGrp="1"/>
          </p:cNvSpPr>
          <p:nvPr>
            <p:ph sz="quarter" idx="1"/>
          </p:nvPr>
        </p:nvSpPr>
        <p:spPr/>
        <p:txBody>
          <a:bodyPr/>
          <a:lstStyle/>
          <a:p>
            <a:r>
              <a:rPr lang="en-US" altLang="zh-CN" u="sng" dirty="0" smtClean="0">
                <a:solidFill>
                  <a:srgbClr val="C00000"/>
                </a:solidFill>
                <a:latin typeface="+mj-ea"/>
                <a:ea typeface="+mj-ea"/>
              </a:rPr>
              <a:t>LSHTM</a:t>
            </a:r>
            <a:r>
              <a:rPr lang="zh-CN" altLang="en-US" u="sng" dirty="0" smtClean="0">
                <a:solidFill>
                  <a:srgbClr val="C00000"/>
                </a:solidFill>
                <a:latin typeface="+mj-ea"/>
                <a:ea typeface="+mj-ea"/>
              </a:rPr>
              <a:t>研究生院</a:t>
            </a:r>
            <a:r>
              <a:rPr lang="zh-CN" altLang="en-US" dirty="0" smtClean="0">
                <a:latin typeface="+mj-ea"/>
                <a:ea typeface="+mj-ea"/>
              </a:rPr>
              <a:t>：医学统计系，系统一年医学统计</a:t>
            </a:r>
            <a:r>
              <a:rPr lang="zh-CN" altLang="en-US" dirty="0">
                <a:latin typeface="+mj-ea"/>
                <a:ea typeface="+mj-ea"/>
              </a:rPr>
              <a:t>硕士生</a:t>
            </a:r>
            <a:r>
              <a:rPr lang="zh-CN" altLang="en-US" dirty="0" smtClean="0">
                <a:latin typeface="+mj-ea"/>
                <a:ea typeface="+mj-ea"/>
              </a:rPr>
              <a:t>教学，偏重医学应用，学生专业背景多样化，国际学生多</a:t>
            </a:r>
            <a:endParaRPr lang="en-US" altLang="zh-CN" dirty="0" smtClean="0">
              <a:latin typeface="+mj-ea"/>
              <a:ea typeface="+mj-ea"/>
            </a:endParaRPr>
          </a:p>
          <a:p>
            <a:r>
              <a:rPr lang="en-US" altLang="zh-CN" u="sng" dirty="0" smtClean="0">
                <a:solidFill>
                  <a:srgbClr val="C00000"/>
                </a:solidFill>
                <a:latin typeface="+mj-ea"/>
                <a:ea typeface="+mj-ea"/>
              </a:rPr>
              <a:t>Leicester</a:t>
            </a:r>
            <a:r>
              <a:rPr lang="zh-CN" altLang="en-US" u="sng" dirty="0" smtClean="0">
                <a:solidFill>
                  <a:srgbClr val="C00000"/>
                </a:solidFill>
                <a:latin typeface="+mj-ea"/>
                <a:ea typeface="+mj-ea"/>
              </a:rPr>
              <a:t>大学</a:t>
            </a:r>
            <a:r>
              <a:rPr lang="zh-CN" altLang="en-US" dirty="0" smtClean="0">
                <a:latin typeface="+mj-ea"/>
                <a:ea typeface="+mj-ea"/>
              </a:rPr>
              <a:t>：卫生学院下的医学统计系，系统一年医学</a:t>
            </a:r>
            <a:r>
              <a:rPr lang="zh-CN" altLang="en-US" dirty="0">
                <a:latin typeface="+mj-ea"/>
                <a:ea typeface="+mj-ea"/>
              </a:rPr>
              <a:t>统计硕士生</a:t>
            </a:r>
            <a:r>
              <a:rPr lang="zh-CN" altLang="en-US" dirty="0" smtClean="0">
                <a:latin typeface="+mj-ea"/>
                <a:ea typeface="+mj-ea"/>
              </a:rPr>
              <a:t>教学</a:t>
            </a:r>
            <a:r>
              <a:rPr lang="en-GB" altLang="zh-CN" dirty="0" smtClean="0">
                <a:latin typeface="+mj-ea"/>
                <a:ea typeface="+mj-ea"/>
              </a:rPr>
              <a:t>(3</a:t>
            </a:r>
            <a:r>
              <a:rPr lang="zh-CN" altLang="en-US" dirty="0" smtClean="0">
                <a:latin typeface="+mj-ea"/>
                <a:ea typeface="+mj-ea"/>
              </a:rPr>
              <a:t>年兼职生），医学应用为主，</a:t>
            </a:r>
            <a:r>
              <a:rPr lang="zh-CN" altLang="en-US" dirty="0">
                <a:latin typeface="+mj-ea"/>
                <a:ea typeface="+mj-ea"/>
              </a:rPr>
              <a:t>学生专业背景</a:t>
            </a:r>
            <a:r>
              <a:rPr lang="zh-CN" altLang="en-US" dirty="0" smtClean="0">
                <a:latin typeface="+mj-ea"/>
                <a:ea typeface="+mj-ea"/>
              </a:rPr>
              <a:t>多样化，本国学生多</a:t>
            </a:r>
            <a:endParaRPr lang="en-US" altLang="zh-CN" dirty="0" smtClean="0">
              <a:latin typeface="+mj-ea"/>
              <a:ea typeface="+mj-ea"/>
            </a:endParaRPr>
          </a:p>
          <a:p>
            <a:r>
              <a:rPr lang="zh-CN" altLang="en-US" u="sng" dirty="0" smtClean="0">
                <a:solidFill>
                  <a:srgbClr val="C00000"/>
                </a:solidFill>
                <a:latin typeface="+mj-ea"/>
                <a:ea typeface="+mj-ea"/>
              </a:rPr>
              <a:t>爱丁堡大学</a:t>
            </a:r>
            <a:r>
              <a:rPr lang="zh-CN" altLang="en-US" dirty="0" smtClean="0">
                <a:latin typeface="+mj-ea"/>
                <a:ea typeface="+mj-ea"/>
              </a:rPr>
              <a:t>：</a:t>
            </a:r>
            <a:endParaRPr lang="en-US" altLang="zh-CN" dirty="0" smtClean="0">
              <a:latin typeface="+mj-ea"/>
              <a:ea typeface="+mj-ea"/>
            </a:endParaRPr>
          </a:p>
          <a:p>
            <a:pPr>
              <a:buFont typeface="Wingdings" panose="05000000000000000000" pitchFamily="2" charset="2"/>
              <a:buChar char="Ø"/>
            </a:pPr>
            <a:r>
              <a:rPr lang="zh-CN" altLang="en-US" sz="2000" dirty="0" smtClean="0">
                <a:latin typeface="+mj-ea"/>
                <a:ea typeface="+mj-ea"/>
              </a:rPr>
              <a:t>临床科学卫生信息类，</a:t>
            </a:r>
            <a:r>
              <a:rPr lang="en-US" altLang="zh-CN" sz="2000" dirty="0">
                <a:latin typeface="+mj-ea"/>
                <a:ea typeface="+mj-ea"/>
              </a:rPr>
              <a:t>2</a:t>
            </a:r>
            <a:r>
              <a:rPr lang="en-US" altLang="zh-CN" sz="2000" dirty="0" smtClean="0">
                <a:latin typeface="+mj-ea"/>
                <a:ea typeface="+mj-ea"/>
              </a:rPr>
              <a:t>00</a:t>
            </a:r>
            <a:r>
              <a:rPr lang="zh-CN" altLang="en-US" sz="2000" dirty="0" smtClean="0">
                <a:latin typeface="+mj-ea"/>
                <a:ea typeface="+mj-ea"/>
              </a:rPr>
              <a:t>学时</a:t>
            </a:r>
            <a:r>
              <a:rPr lang="zh-CN" altLang="en-US" sz="2000" dirty="0">
                <a:latin typeface="+mj-ea"/>
                <a:ea typeface="+mj-ea"/>
              </a:rPr>
              <a:t>研究生</a:t>
            </a:r>
            <a:r>
              <a:rPr lang="zh-CN" altLang="en-US" sz="2000" dirty="0" smtClean="0">
                <a:latin typeface="+mj-ea"/>
                <a:ea typeface="+mj-ea"/>
              </a:rPr>
              <a:t>远程课（</a:t>
            </a:r>
            <a:r>
              <a:rPr lang="en-US" altLang="zh-CN" sz="2000" dirty="0" smtClean="0">
                <a:latin typeface="+mj-ea"/>
                <a:ea typeface="+mj-ea"/>
              </a:rPr>
              <a:t>35</a:t>
            </a:r>
            <a:r>
              <a:rPr lang="zh-CN" altLang="en-US" sz="2000" dirty="0">
                <a:latin typeface="+mj-ea"/>
                <a:ea typeface="+mj-ea"/>
              </a:rPr>
              <a:t>网</a:t>
            </a:r>
            <a:r>
              <a:rPr lang="zh-CN" altLang="en-US" sz="2000" dirty="0" smtClean="0">
                <a:latin typeface="+mj-ea"/>
                <a:ea typeface="+mj-ea"/>
              </a:rPr>
              <a:t>上学习，</a:t>
            </a:r>
            <a:r>
              <a:rPr lang="en-US" altLang="zh-CN" sz="2000" dirty="0" smtClean="0">
                <a:latin typeface="+mj-ea"/>
                <a:ea typeface="+mj-ea"/>
              </a:rPr>
              <a:t>40</a:t>
            </a:r>
            <a:r>
              <a:rPr lang="zh-CN" altLang="en-US" sz="2000" dirty="0" smtClean="0">
                <a:latin typeface="+mj-ea"/>
                <a:ea typeface="+mj-ea"/>
              </a:rPr>
              <a:t>总结评估，</a:t>
            </a:r>
            <a:r>
              <a:rPr lang="en-US" altLang="zh-CN" sz="2000" dirty="0" smtClean="0">
                <a:latin typeface="+mj-ea"/>
                <a:ea typeface="+mj-ea"/>
              </a:rPr>
              <a:t>25</a:t>
            </a:r>
            <a:r>
              <a:rPr lang="zh-CN" altLang="en-US" sz="2000" dirty="0" smtClean="0">
                <a:latin typeface="+mj-ea"/>
                <a:ea typeface="+mj-ea"/>
              </a:rPr>
              <a:t>自学</a:t>
            </a:r>
            <a:r>
              <a:rPr lang="en-US" altLang="zh-CN" sz="2000" dirty="0" smtClean="0">
                <a:latin typeface="+mj-ea"/>
                <a:ea typeface="+mj-ea"/>
              </a:rPr>
              <a:t>)</a:t>
            </a:r>
            <a:r>
              <a:rPr lang="zh-CN" altLang="en-US" sz="2000" dirty="0" smtClean="0">
                <a:latin typeface="+mj-ea"/>
                <a:ea typeface="+mj-ea"/>
              </a:rPr>
              <a:t>（正确和非正确应用统计方法）</a:t>
            </a:r>
            <a:endParaRPr lang="en-US" altLang="zh-CN" sz="2000" dirty="0" smtClean="0">
              <a:latin typeface="+mj-ea"/>
              <a:ea typeface="+mj-ea"/>
            </a:endParaRPr>
          </a:p>
          <a:p>
            <a:pPr>
              <a:buFont typeface="Wingdings" panose="05000000000000000000" pitchFamily="2" charset="2"/>
              <a:buChar char="Ø"/>
            </a:pPr>
            <a:r>
              <a:rPr lang="zh-CN" altLang="en-US" sz="2000" dirty="0">
                <a:latin typeface="+mj-ea"/>
                <a:ea typeface="+mj-ea"/>
              </a:rPr>
              <a:t>临床</a:t>
            </a:r>
            <a:r>
              <a:rPr lang="zh-CN" altLang="en-US" sz="2000" dirty="0" smtClean="0">
                <a:latin typeface="+mj-ea"/>
                <a:ea typeface="+mj-ea"/>
              </a:rPr>
              <a:t>科学和社区卫生，</a:t>
            </a:r>
            <a:r>
              <a:rPr lang="en-US" altLang="zh-CN" sz="2000" dirty="0" smtClean="0">
                <a:latin typeface="+mj-ea"/>
                <a:ea typeface="+mj-ea"/>
              </a:rPr>
              <a:t>20</a:t>
            </a:r>
            <a:r>
              <a:rPr lang="zh-CN" altLang="en-US" sz="2000" dirty="0" smtClean="0">
                <a:latin typeface="+mj-ea"/>
                <a:ea typeface="+mj-ea"/>
              </a:rPr>
              <a:t>学时</a:t>
            </a:r>
            <a:r>
              <a:rPr lang="en-US" altLang="zh-CN" sz="2000" dirty="0" smtClean="0">
                <a:latin typeface="+mj-ea"/>
                <a:ea typeface="+mj-ea"/>
              </a:rPr>
              <a:t>(</a:t>
            </a:r>
            <a:r>
              <a:rPr lang="zh-CN" altLang="en-US" sz="2000" dirty="0" smtClean="0">
                <a:latin typeface="+mj-ea"/>
                <a:ea typeface="+mj-ea"/>
              </a:rPr>
              <a:t>实习</a:t>
            </a:r>
            <a:r>
              <a:rPr lang="en-US" altLang="zh-CN" sz="2000" dirty="0" smtClean="0">
                <a:latin typeface="+mj-ea"/>
                <a:ea typeface="+mj-ea"/>
              </a:rPr>
              <a:t>10</a:t>
            </a:r>
            <a:r>
              <a:rPr lang="zh-CN" altLang="en-US" sz="2000" dirty="0" smtClean="0">
                <a:latin typeface="+mj-ea"/>
                <a:ea typeface="+mj-ea"/>
              </a:rPr>
              <a:t>小时）研究生基础课，</a:t>
            </a:r>
            <a:r>
              <a:rPr lang="en-US" altLang="zh-CN" sz="2000" dirty="0" smtClean="0">
                <a:latin typeface="+mj-ea"/>
                <a:ea typeface="+mj-ea"/>
              </a:rPr>
              <a:t>100%project assessment</a:t>
            </a:r>
            <a:r>
              <a:rPr lang="zh-CN" altLang="en-US" sz="2000" dirty="0" smtClean="0">
                <a:latin typeface="+mj-ea"/>
                <a:ea typeface="+mj-ea"/>
              </a:rPr>
              <a:t>，（</a:t>
            </a:r>
            <a:r>
              <a:rPr lang="en-GB" sz="2000" b="1" dirty="0" smtClean="0"/>
              <a:t> </a:t>
            </a:r>
            <a:r>
              <a:rPr lang="en-GB" sz="1600" b="1" dirty="0"/>
              <a:t>Medical Statistics for the Life Sciences </a:t>
            </a:r>
            <a:r>
              <a:rPr lang="zh-CN" altLang="en-US" sz="2000" b="1" dirty="0" smtClean="0"/>
              <a:t>），</a:t>
            </a:r>
            <a:endParaRPr lang="en-US" altLang="zh-CN" sz="2000" dirty="0" smtClean="0">
              <a:latin typeface="+mj-ea"/>
              <a:ea typeface="+mj-ea"/>
            </a:endParaRPr>
          </a:p>
          <a:p>
            <a:endParaRPr lang="en-GB" dirty="0"/>
          </a:p>
        </p:txBody>
      </p:sp>
    </p:spTree>
    <p:extLst>
      <p:ext uri="{BB962C8B-B14F-4D97-AF65-F5344CB8AC3E}">
        <p14:creationId xmlns:p14="http://schemas.microsoft.com/office/powerpoint/2010/main" val="109587005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爱丁堡大学医学统计课程目录</a:t>
            </a:r>
            <a:r>
              <a:rPr lang="en-GB" b="1" dirty="0"/>
              <a:t>Syllabus</a:t>
            </a:r>
            <a:endParaRPr lang="en-GB" dirty="0"/>
          </a:p>
        </p:txBody>
      </p:sp>
      <p:sp>
        <p:nvSpPr>
          <p:cNvPr id="3" name="内容占位符 2"/>
          <p:cNvSpPr>
            <a:spLocks noGrp="1"/>
          </p:cNvSpPr>
          <p:nvPr>
            <p:ph sz="quarter" idx="1"/>
          </p:nvPr>
        </p:nvSpPr>
        <p:spPr/>
        <p:txBody>
          <a:bodyPr>
            <a:normAutofit/>
          </a:bodyPr>
          <a:lstStyle/>
          <a:p>
            <a:r>
              <a:rPr lang="en-US" altLang="zh-CN" sz="1400" dirty="0" smtClean="0"/>
              <a:t>U</a:t>
            </a:r>
            <a:r>
              <a:rPr lang="en-GB" sz="1400" dirty="0" err="1" smtClean="0"/>
              <a:t>sual</a:t>
            </a:r>
            <a:r>
              <a:rPr lang="en-GB" sz="1400" dirty="0" smtClean="0"/>
              <a:t> </a:t>
            </a:r>
            <a:r>
              <a:rPr lang="en-GB" sz="1400" dirty="0"/>
              <a:t>parametric and non parametric univariate statistical procedures and end by introducing multiple and logistic regression. All topics with be considered within the context of the published research literature and statistical </a:t>
            </a:r>
            <a:r>
              <a:rPr lang="en-GB" sz="1400" dirty="0" smtClean="0"/>
              <a:t>validity. Power</a:t>
            </a:r>
            <a:r>
              <a:rPr lang="en-GB" sz="1400" dirty="0"/>
              <a:t>, effect size, and confidence intervals. The general linear model and ANOVA. ANCOVA. Latent variable methods: exploratory and confirmatory factor analysis. Factor rotation, path and structural models (</a:t>
            </a:r>
            <a:r>
              <a:rPr lang="en-GB" sz="1400" dirty="0" err="1"/>
              <a:t>sem</a:t>
            </a:r>
            <a:r>
              <a:rPr lang="en-GB" sz="1400" dirty="0"/>
              <a:t>). Multilevel modelling. Meta-analysis: measures of effect size, the combination of effect sizes and the File drawer problem. Survival analysis: Life tables, Kaplan-Meier survival curves, </a:t>
            </a:r>
            <a:r>
              <a:rPr lang="en-GB" sz="1400" dirty="0" err="1"/>
              <a:t>Logrank</a:t>
            </a:r>
            <a:r>
              <a:rPr lang="en-GB" sz="1400" dirty="0"/>
              <a:t> test, hazard ratio, Cox proportional hazard analysis. Re-</a:t>
            </a:r>
            <a:r>
              <a:rPr lang="en-GB" sz="1400" dirty="0" err="1"/>
              <a:t>samplying</a:t>
            </a:r>
            <a:r>
              <a:rPr lang="en-GB" sz="1400" dirty="0"/>
              <a:t> techniques. Bayesian approaches. </a:t>
            </a:r>
          </a:p>
          <a:p>
            <a:pPr marL="0" indent="0">
              <a:buNone/>
            </a:pPr>
            <a:r>
              <a:rPr lang="en-GB" sz="1400" dirty="0" smtClean="0"/>
              <a:t>All </a:t>
            </a:r>
            <a:r>
              <a:rPr lang="en-GB" sz="1400" dirty="0"/>
              <a:t>topics with be considered within the context of the published research literature and statistical validity. Both knowledge and skills will be assessed, by critiquing an appropriate article and analysing a dataset</a:t>
            </a:r>
            <a:r>
              <a:rPr lang="en-GB" sz="1400" dirty="0" smtClean="0"/>
              <a:t>.</a:t>
            </a:r>
          </a:p>
          <a:p>
            <a:pPr marL="0" indent="0">
              <a:buNone/>
            </a:pPr>
            <a:endParaRPr lang="en-GB" sz="1400" dirty="0"/>
          </a:p>
          <a:p>
            <a:pPr marL="0" indent="0">
              <a:buNone/>
            </a:pPr>
            <a:r>
              <a:rPr lang="zh-CN" altLang="en-US" sz="1400" b="1" dirty="0" smtClean="0"/>
              <a:t>研究课题</a:t>
            </a:r>
            <a:r>
              <a:rPr lang="zh-CN" altLang="en-US" sz="1400" b="1" dirty="0"/>
              <a:t>“</a:t>
            </a:r>
            <a:r>
              <a:rPr lang="en-GB" sz="1400" b="1" dirty="0" smtClean="0"/>
              <a:t>Preparing </a:t>
            </a:r>
            <a:r>
              <a:rPr lang="en-GB" sz="1400" b="1" dirty="0"/>
              <a:t>medical students for self-directed learning in </a:t>
            </a:r>
            <a:r>
              <a:rPr lang="en-GB" sz="1400" b="1" dirty="0" smtClean="0"/>
              <a:t>statistics</a:t>
            </a:r>
            <a:r>
              <a:rPr lang="zh-CN" altLang="en-US" sz="1400" b="1" dirty="0" smtClean="0"/>
              <a:t>”</a:t>
            </a:r>
            <a:r>
              <a:rPr lang="en-GB" sz="1400" dirty="0"/>
              <a:t/>
            </a:r>
            <a:br>
              <a:rPr lang="en-GB" sz="1400" dirty="0"/>
            </a:br>
            <a:endParaRPr lang="en-GB" sz="1400" dirty="0" smtClean="0"/>
          </a:p>
          <a:p>
            <a:pPr marL="0" indent="0">
              <a:buNone/>
            </a:pPr>
            <a:r>
              <a:rPr lang="en-GB" sz="1400" dirty="0"/>
              <a:t>1. </a:t>
            </a:r>
          </a:p>
        </p:txBody>
      </p:sp>
    </p:spTree>
    <p:extLst>
      <p:ext uri="{BB962C8B-B14F-4D97-AF65-F5344CB8AC3E}">
        <p14:creationId xmlns:p14="http://schemas.microsoft.com/office/powerpoint/2010/main" val="294450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931224" cy="1143000"/>
          </a:xfrm>
        </p:spPr>
        <p:txBody>
          <a:bodyPr>
            <a:normAutofit/>
          </a:bodyPr>
          <a:lstStyle/>
          <a:p>
            <a:r>
              <a:rPr lang="en-US" altLang="zh-CN" sz="2800" b="1" dirty="0" smtClean="0"/>
              <a:t>Famous </a:t>
            </a:r>
            <a:r>
              <a:rPr lang="en-GB" sz="2800" b="1" dirty="0" smtClean="0"/>
              <a:t>Statisticians from </a:t>
            </a:r>
            <a:r>
              <a:rPr lang="en-GB" sz="2800" b="1" dirty="0" err="1"/>
              <a:t>Rothamsted</a:t>
            </a:r>
            <a:r>
              <a:rPr lang="en-GB" sz="2800" dirty="0" smtClean="0"/>
              <a:t> </a:t>
            </a:r>
            <a:endParaRPr lang="en-GB" sz="2800" dirty="0"/>
          </a:p>
        </p:txBody>
      </p:sp>
      <p:sp>
        <p:nvSpPr>
          <p:cNvPr id="3" name="内容占位符 2"/>
          <p:cNvSpPr>
            <a:spLocks noGrp="1"/>
          </p:cNvSpPr>
          <p:nvPr>
            <p:ph sz="quarter" idx="1"/>
          </p:nvPr>
        </p:nvSpPr>
        <p:spPr/>
        <p:txBody>
          <a:bodyPr>
            <a:normAutofit/>
          </a:bodyPr>
          <a:lstStyle/>
          <a:p>
            <a:pPr>
              <a:buFont typeface="Arial" panose="020B0604020202020204" pitchFamily="34" charset="0"/>
              <a:buChar char="•"/>
            </a:pPr>
            <a:r>
              <a:rPr lang="en-GB" sz="2000" dirty="0">
                <a:hlinkClick r:id="rId2" tooltip="Ronald Fisher"/>
              </a:rPr>
              <a:t>Ronald Fisher</a:t>
            </a:r>
            <a:endParaRPr lang="en-GB" sz="2000" dirty="0"/>
          </a:p>
          <a:p>
            <a:pPr>
              <a:buFont typeface="Arial" panose="020B0604020202020204" pitchFamily="34" charset="0"/>
              <a:buChar char="•"/>
            </a:pPr>
            <a:r>
              <a:rPr lang="en-GB" sz="2000" dirty="0">
                <a:hlinkClick r:id="rId3" tooltip="Joseph Oscar Irwin"/>
              </a:rPr>
              <a:t>Oscar Irwin</a:t>
            </a:r>
            <a:r>
              <a:rPr lang="en-GB" sz="2000" dirty="0"/>
              <a:t> </a:t>
            </a:r>
            <a:r>
              <a:rPr lang="en-GB" sz="2000" dirty="0" smtClean="0"/>
              <a:t>(</a:t>
            </a:r>
            <a:r>
              <a:rPr lang="zh-CN" altLang="en-US" sz="2000" dirty="0" smtClean="0">
                <a:latin typeface="+mj-ea"/>
                <a:ea typeface="+mj-ea"/>
              </a:rPr>
              <a:t>为</a:t>
            </a:r>
            <a:r>
              <a:rPr lang="en-GB" sz="2000" dirty="0" smtClean="0">
                <a:latin typeface="+mj-ea"/>
                <a:ea typeface="+mj-ea"/>
              </a:rPr>
              <a:t>Pearson </a:t>
            </a:r>
            <a:r>
              <a:rPr lang="en-GB" sz="2000" dirty="0">
                <a:latin typeface="+mj-ea"/>
                <a:ea typeface="+mj-ea"/>
              </a:rPr>
              <a:t>and </a:t>
            </a:r>
            <a:r>
              <a:rPr lang="en-GB" sz="2000" dirty="0" smtClean="0">
                <a:latin typeface="+mj-ea"/>
                <a:ea typeface="+mj-ea"/>
              </a:rPr>
              <a:t>Fisher</a:t>
            </a:r>
            <a:r>
              <a:rPr lang="zh-CN" altLang="en-US" sz="2000" dirty="0" smtClean="0">
                <a:latin typeface="+mj-ea"/>
                <a:ea typeface="+mj-ea"/>
              </a:rPr>
              <a:t>工作</a:t>
            </a:r>
            <a:r>
              <a:rPr lang="en-GB" sz="2000" dirty="0" smtClean="0"/>
              <a:t>)</a:t>
            </a:r>
            <a:endParaRPr lang="en-GB" sz="2000" dirty="0"/>
          </a:p>
          <a:p>
            <a:pPr>
              <a:buFont typeface="Arial" panose="020B0604020202020204" pitchFamily="34" charset="0"/>
              <a:buChar char="•"/>
            </a:pPr>
            <a:r>
              <a:rPr lang="en-GB" sz="2000" dirty="0">
                <a:hlinkClick r:id="rId4" tooltip="John Wishart (statistician)"/>
              </a:rPr>
              <a:t>John </a:t>
            </a:r>
            <a:r>
              <a:rPr lang="en-GB" sz="2000" dirty="0" err="1">
                <a:hlinkClick r:id="rId4" tooltip="John Wishart (statistician)"/>
              </a:rPr>
              <a:t>Wishart</a:t>
            </a:r>
            <a:r>
              <a:rPr lang="en-GB" sz="2000" dirty="0"/>
              <a:t> </a:t>
            </a:r>
            <a:r>
              <a:rPr lang="en-GB" sz="2000" dirty="0" smtClean="0"/>
              <a:t>(</a:t>
            </a:r>
            <a:r>
              <a:rPr lang="en-GB" sz="2000" dirty="0" smtClean="0">
                <a:latin typeface="+mj-ea"/>
                <a:ea typeface="+mj-ea"/>
              </a:rPr>
              <a:t>Pearson</a:t>
            </a:r>
            <a:r>
              <a:rPr lang="zh-CN" altLang="en-US" sz="2000" dirty="0" smtClean="0">
                <a:latin typeface="+mj-ea"/>
                <a:ea typeface="+mj-ea"/>
              </a:rPr>
              <a:t>的学生</a:t>
            </a:r>
            <a:r>
              <a:rPr lang="en-GB" sz="2000" dirty="0" smtClean="0">
                <a:latin typeface="+mj-ea"/>
                <a:ea typeface="+mj-ea"/>
              </a:rPr>
              <a:t>, </a:t>
            </a:r>
            <a:r>
              <a:rPr lang="en-GB" sz="2000" dirty="0" err="1" smtClean="0">
                <a:latin typeface="+mj-ea"/>
                <a:ea typeface="+mj-ea"/>
              </a:rPr>
              <a:t>Wishart</a:t>
            </a:r>
            <a:r>
              <a:rPr lang="en-GB" sz="2000" dirty="0" smtClean="0">
                <a:latin typeface="+mj-ea"/>
                <a:ea typeface="+mj-ea"/>
              </a:rPr>
              <a:t> </a:t>
            </a:r>
            <a:r>
              <a:rPr lang="zh-CN" altLang="en-US" sz="2000" dirty="0">
                <a:latin typeface="+mj-ea"/>
                <a:ea typeface="+mj-ea"/>
              </a:rPr>
              <a:t>分布</a:t>
            </a:r>
            <a:r>
              <a:rPr lang="en-GB" sz="2000" dirty="0" smtClean="0"/>
              <a:t>)</a:t>
            </a:r>
            <a:endParaRPr lang="en-GB" sz="2000" dirty="0"/>
          </a:p>
          <a:p>
            <a:pPr>
              <a:buFont typeface="Arial" panose="020B0604020202020204" pitchFamily="34" charset="0"/>
              <a:buChar char="•"/>
            </a:pPr>
            <a:r>
              <a:rPr lang="en-GB" sz="2000" dirty="0">
                <a:hlinkClick r:id="rId5" tooltip="Frank Yates"/>
              </a:rPr>
              <a:t>Frank </a:t>
            </a:r>
            <a:r>
              <a:rPr lang="en-GB" sz="2000" dirty="0" smtClean="0">
                <a:hlinkClick r:id="rId5" tooltip="Frank Yates"/>
              </a:rPr>
              <a:t>Yates</a:t>
            </a:r>
            <a:r>
              <a:rPr lang="en-GB" sz="2000" dirty="0" smtClean="0"/>
              <a:t> (</a:t>
            </a:r>
            <a:r>
              <a:rPr lang="zh-CN" altLang="en-US" sz="2000" dirty="0" smtClean="0">
                <a:latin typeface="+mj-ea"/>
                <a:ea typeface="+mj-ea"/>
              </a:rPr>
              <a:t>区组设计</a:t>
            </a:r>
            <a:r>
              <a:rPr lang="en-GB" sz="2000" dirty="0" smtClean="0">
                <a:latin typeface="+mj-ea"/>
                <a:ea typeface="+mj-ea"/>
              </a:rPr>
              <a:t>,</a:t>
            </a:r>
            <a:r>
              <a:rPr lang="zh-CN" altLang="en-US" sz="2000" dirty="0">
                <a:latin typeface="+mj-ea"/>
                <a:ea typeface="+mj-ea"/>
              </a:rPr>
              <a:t>统计计算 </a:t>
            </a:r>
            <a:r>
              <a:rPr lang="en-GB" sz="2000" dirty="0" smtClean="0">
                <a:latin typeface="+mj-ea"/>
                <a:ea typeface="+mj-ea"/>
              </a:rPr>
              <a:t>, Yate’s </a:t>
            </a:r>
            <a:r>
              <a:rPr lang="zh-CN" altLang="en-US" sz="2000" dirty="0">
                <a:latin typeface="+mj-ea"/>
                <a:ea typeface="+mj-ea"/>
              </a:rPr>
              <a:t>效正</a:t>
            </a:r>
            <a:r>
              <a:rPr lang="en-GB" sz="2000" dirty="0" smtClean="0"/>
              <a:t>)</a:t>
            </a:r>
            <a:endParaRPr lang="en-GB" sz="2000" dirty="0"/>
          </a:p>
          <a:p>
            <a:pPr>
              <a:buFont typeface="Arial" panose="020B0604020202020204" pitchFamily="34" charset="0"/>
              <a:buChar char="•"/>
            </a:pPr>
            <a:r>
              <a:rPr lang="en-GB" sz="2000" dirty="0">
                <a:hlinkClick r:id="rId6" tooltip="William Gemmell Cochran"/>
              </a:rPr>
              <a:t>William </a:t>
            </a:r>
            <a:r>
              <a:rPr lang="en-GB" sz="2000" dirty="0" smtClean="0">
                <a:hlinkClick r:id="rId6" tooltip="William Gemmell Cochran"/>
              </a:rPr>
              <a:t>Cochran</a:t>
            </a:r>
            <a:r>
              <a:rPr lang="en-GB" sz="2000" dirty="0" smtClean="0"/>
              <a:t> (</a:t>
            </a:r>
            <a:r>
              <a:rPr lang="en-GB" sz="2000" dirty="0" smtClean="0">
                <a:latin typeface="+mj-ea"/>
                <a:ea typeface="+mj-ea"/>
              </a:rPr>
              <a:t>Cochran’s C and Q </a:t>
            </a:r>
            <a:r>
              <a:rPr lang="zh-CN" altLang="en-US" sz="2000" dirty="0">
                <a:latin typeface="+mj-ea"/>
                <a:ea typeface="+mj-ea"/>
              </a:rPr>
              <a:t>检验</a:t>
            </a:r>
            <a:r>
              <a:rPr lang="en-GB" sz="2000" dirty="0" smtClean="0">
                <a:latin typeface="+mj-ea"/>
                <a:ea typeface="+mj-ea"/>
              </a:rPr>
              <a:t>, Cochran’s </a:t>
            </a:r>
            <a:r>
              <a:rPr lang="zh-CN" altLang="en-US" sz="2000" dirty="0">
                <a:latin typeface="+mj-ea"/>
                <a:ea typeface="+mj-ea"/>
              </a:rPr>
              <a:t>理论</a:t>
            </a:r>
            <a:r>
              <a:rPr lang="en-GB" sz="2000" dirty="0" smtClean="0">
                <a:latin typeface="+mj-ea"/>
                <a:ea typeface="+mj-ea"/>
              </a:rPr>
              <a:t>, Cochran-Mantel-</a:t>
            </a:r>
            <a:r>
              <a:rPr lang="en-GB" sz="2000" dirty="0" err="1" smtClean="0">
                <a:latin typeface="+mj-ea"/>
                <a:ea typeface="+mj-ea"/>
              </a:rPr>
              <a:t>Hanszel</a:t>
            </a:r>
            <a:r>
              <a:rPr lang="en-GB" sz="2000" dirty="0" smtClean="0">
                <a:latin typeface="+mj-ea"/>
                <a:ea typeface="+mj-ea"/>
              </a:rPr>
              <a:t> </a:t>
            </a:r>
            <a:r>
              <a:rPr lang="zh-CN" altLang="en-US" sz="2000" dirty="0" smtClean="0">
                <a:latin typeface="+mj-ea"/>
                <a:ea typeface="+mj-ea"/>
              </a:rPr>
              <a:t>统计量</a:t>
            </a:r>
            <a:r>
              <a:rPr lang="en-GB" sz="2000" dirty="0" smtClean="0"/>
              <a:t>)</a:t>
            </a:r>
            <a:endParaRPr lang="en-GB" sz="2000" dirty="0"/>
          </a:p>
          <a:p>
            <a:pPr>
              <a:buFont typeface="Arial" panose="020B0604020202020204" pitchFamily="34" charset="0"/>
              <a:buChar char="•"/>
            </a:pPr>
            <a:r>
              <a:rPr lang="en-GB" sz="2000" dirty="0">
                <a:hlinkClick r:id="rId7" tooltip="John Nelder"/>
              </a:rPr>
              <a:t>John </a:t>
            </a:r>
            <a:r>
              <a:rPr lang="en-GB" sz="2000" dirty="0" err="1" smtClean="0">
                <a:hlinkClick r:id="rId7" tooltip="John Nelder"/>
              </a:rPr>
              <a:t>Nelder</a:t>
            </a:r>
            <a:r>
              <a:rPr lang="en-GB" sz="2000" dirty="0" smtClean="0"/>
              <a:t> (</a:t>
            </a:r>
            <a:r>
              <a:rPr lang="zh-CN" altLang="en-US" sz="2000" dirty="0">
                <a:latin typeface="+mj-ea"/>
                <a:ea typeface="+mj-ea"/>
              </a:rPr>
              <a:t>计算统计</a:t>
            </a:r>
            <a:r>
              <a:rPr lang="en-GB" sz="2000" dirty="0" smtClean="0">
                <a:latin typeface="+mj-ea"/>
                <a:ea typeface="+mj-ea"/>
              </a:rPr>
              <a:t>, GLIM/</a:t>
            </a:r>
            <a:r>
              <a:rPr lang="en-GB" sz="2000" dirty="0" err="1" smtClean="0">
                <a:latin typeface="+mj-ea"/>
                <a:ea typeface="+mj-ea"/>
              </a:rPr>
              <a:t>Genstat</a:t>
            </a:r>
            <a:r>
              <a:rPr lang="en-GB" sz="2000" dirty="0" smtClean="0">
                <a:latin typeface="+mj-ea"/>
                <a:ea typeface="+mj-ea"/>
              </a:rPr>
              <a:t>, </a:t>
            </a:r>
            <a:r>
              <a:rPr lang="zh-CN" altLang="en-US" sz="2000" dirty="0" smtClean="0">
                <a:latin typeface="+mj-ea"/>
                <a:ea typeface="+mj-ea"/>
              </a:rPr>
              <a:t>广义线性模型</a:t>
            </a:r>
            <a:r>
              <a:rPr lang="en-GB" sz="2000" dirty="0" smtClean="0">
                <a:latin typeface="+mj-ea"/>
                <a:ea typeface="+mj-ea"/>
              </a:rPr>
              <a:t>, GLM</a:t>
            </a:r>
            <a:r>
              <a:rPr lang="en-GB" sz="2000" dirty="0" smtClean="0"/>
              <a:t>)</a:t>
            </a:r>
            <a:endParaRPr lang="en-GB" sz="2000" dirty="0"/>
          </a:p>
          <a:p>
            <a:pPr>
              <a:buFont typeface="Arial" panose="020B0604020202020204" pitchFamily="34" charset="0"/>
              <a:buChar char="•"/>
            </a:pPr>
            <a:r>
              <a:rPr lang="en-GB" sz="2000" dirty="0">
                <a:hlinkClick r:id="rId8" tooltip="Robert Wedderburn (statistician)"/>
              </a:rPr>
              <a:t>Robert </a:t>
            </a:r>
            <a:r>
              <a:rPr lang="en-GB" sz="2000" dirty="0" err="1" smtClean="0">
                <a:hlinkClick r:id="rId8" tooltip="Robert Wedderburn (statistician)"/>
              </a:rPr>
              <a:t>Wedderburn</a:t>
            </a:r>
            <a:r>
              <a:rPr lang="en-GB" sz="2000" dirty="0" smtClean="0"/>
              <a:t> (</a:t>
            </a:r>
            <a:r>
              <a:rPr lang="en-US" altLang="zh-CN" sz="2000" dirty="0" err="1" smtClean="0">
                <a:latin typeface="+mj-ea"/>
                <a:ea typeface="+mj-ea"/>
              </a:rPr>
              <a:t>Nelder</a:t>
            </a:r>
            <a:r>
              <a:rPr lang="en-US" altLang="zh-CN" sz="2000" dirty="0" smtClean="0">
                <a:latin typeface="+mj-ea"/>
                <a:ea typeface="+mj-ea"/>
              </a:rPr>
              <a:t> </a:t>
            </a:r>
            <a:r>
              <a:rPr lang="zh-CN" altLang="en-US" sz="2000" dirty="0" smtClean="0">
                <a:latin typeface="+mj-ea"/>
                <a:ea typeface="+mj-ea"/>
              </a:rPr>
              <a:t>的学生，</a:t>
            </a:r>
            <a:r>
              <a:rPr lang="en-GB" sz="2000" dirty="0" smtClean="0">
                <a:latin typeface="+mj-ea"/>
                <a:ea typeface="+mj-ea"/>
              </a:rPr>
              <a:t>GLM</a:t>
            </a:r>
            <a:r>
              <a:rPr lang="zh-CN" altLang="en-US" sz="2000" dirty="0" smtClean="0">
                <a:latin typeface="+mj-ea"/>
                <a:ea typeface="+mj-ea"/>
              </a:rPr>
              <a:t>中的</a:t>
            </a:r>
            <a:r>
              <a:rPr lang="en-GB" sz="2000" dirty="0" smtClean="0">
                <a:latin typeface="+mj-ea"/>
                <a:ea typeface="+mj-ea"/>
              </a:rPr>
              <a:t>quasi-</a:t>
            </a:r>
            <a:r>
              <a:rPr lang="zh-CN" altLang="en-US" sz="2000" dirty="0" smtClean="0">
                <a:latin typeface="+mj-ea"/>
                <a:ea typeface="+mj-ea"/>
              </a:rPr>
              <a:t>极大似然法</a:t>
            </a:r>
            <a:r>
              <a:rPr lang="en-GB" sz="2000" dirty="0" smtClean="0"/>
              <a:t>) </a:t>
            </a:r>
            <a:endParaRPr lang="en-GB" sz="2000" dirty="0"/>
          </a:p>
          <a:p>
            <a:pPr>
              <a:buFont typeface="Arial" panose="020B0604020202020204" pitchFamily="34" charset="0"/>
              <a:buChar char="•"/>
            </a:pPr>
            <a:r>
              <a:rPr lang="en-US" altLang="zh-CN" sz="2000" dirty="0" err="1" smtClean="0"/>
              <a:t>Micheal</a:t>
            </a:r>
            <a:r>
              <a:rPr lang="en-US" altLang="zh-CN" sz="2000" dirty="0" smtClean="0"/>
              <a:t> Healy (Yate’s </a:t>
            </a:r>
            <a:r>
              <a:rPr lang="zh-CN" altLang="en-US" sz="2000" dirty="0" smtClean="0"/>
              <a:t>的学生，</a:t>
            </a:r>
            <a:r>
              <a:rPr lang="en-US" altLang="zh-CN" sz="2000" dirty="0" smtClean="0"/>
              <a:t> </a:t>
            </a:r>
            <a:endParaRPr lang="en-GB" sz="2000" dirty="0"/>
          </a:p>
        </p:txBody>
      </p:sp>
    </p:spTree>
    <p:extLst>
      <p:ext uri="{BB962C8B-B14F-4D97-AF65-F5344CB8AC3E}">
        <p14:creationId xmlns:p14="http://schemas.microsoft.com/office/powerpoint/2010/main" val="29358030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a:t>
            </a:r>
            <a:r>
              <a:rPr lang="zh-CN" altLang="en-US" dirty="0" smtClean="0"/>
              <a:t>学时统计基础课</a:t>
            </a:r>
            <a:endParaRPr lang="en-GB" dirty="0"/>
          </a:p>
        </p:txBody>
      </p:sp>
      <p:sp>
        <p:nvSpPr>
          <p:cNvPr id="3" name="内容占位符 2"/>
          <p:cNvSpPr>
            <a:spLocks noGrp="1"/>
          </p:cNvSpPr>
          <p:nvPr>
            <p:ph sz="quarter" idx="1"/>
          </p:nvPr>
        </p:nvSpPr>
        <p:spPr/>
        <p:txBody>
          <a:bodyPr>
            <a:normAutofit fontScale="77500" lnSpcReduction="20000"/>
          </a:bodyPr>
          <a:lstStyle/>
          <a:p>
            <a:pPr marL="457200" indent="-457200">
              <a:spcAft>
                <a:spcPts val="600"/>
              </a:spcAft>
              <a:buFont typeface="+mj-lt"/>
              <a:buAutoNum type="arabicPeriod"/>
            </a:pPr>
            <a:r>
              <a:rPr lang="en-GB" sz="2200" dirty="0"/>
              <a:t>Introduction to principles of statistical inference, types of data and graphical and simple summary </a:t>
            </a:r>
            <a:r>
              <a:rPr lang="en-GB" sz="2200" dirty="0" smtClean="0"/>
              <a:t>measures</a:t>
            </a:r>
          </a:p>
          <a:p>
            <a:pPr marL="457200" indent="-457200">
              <a:spcAft>
                <a:spcPts val="600"/>
              </a:spcAft>
              <a:buFont typeface="+mj-lt"/>
              <a:buAutoNum type="arabicPeriod"/>
            </a:pPr>
            <a:r>
              <a:rPr lang="en-GB" sz="2200" dirty="0" smtClean="0"/>
              <a:t>Basic </a:t>
            </a:r>
            <a:r>
              <a:rPr lang="en-GB" sz="2200" dirty="0"/>
              <a:t>probability and probability </a:t>
            </a:r>
            <a:r>
              <a:rPr lang="en-GB" sz="2200" dirty="0" smtClean="0"/>
              <a:t>distributions</a:t>
            </a:r>
          </a:p>
          <a:p>
            <a:pPr marL="457200" indent="-457200">
              <a:spcAft>
                <a:spcPts val="600"/>
              </a:spcAft>
              <a:buFont typeface="+mj-lt"/>
              <a:buAutoNum type="arabicPeriod"/>
            </a:pPr>
            <a:r>
              <a:rPr lang="en-GB" sz="2200" dirty="0" smtClean="0"/>
              <a:t>Confidence intervals</a:t>
            </a:r>
            <a:r>
              <a:rPr lang="zh-CN" altLang="en-US" sz="2200" dirty="0" smtClean="0"/>
              <a:t>：</a:t>
            </a:r>
            <a:r>
              <a:rPr lang="en-GB" sz="2200" dirty="0" smtClean="0"/>
              <a:t>principles </a:t>
            </a:r>
            <a:r>
              <a:rPr lang="en-GB" sz="2200" dirty="0"/>
              <a:t>and simple 1 &amp; 2 group continuous and categorical </a:t>
            </a:r>
            <a:r>
              <a:rPr lang="en-GB" sz="2200" dirty="0" smtClean="0"/>
              <a:t>examples</a:t>
            </a:r>
          </a:p>
          <a:p>
            <a:pPr marL="457200" indent="-457200">
              <a:spcAft>
                <a:spcPts val="600"/>
              </a:spcAft>
              <a:buFont typeface="+mj-lt"/>
              <a:buAutoNum type="arabicPeriod"/>
            </a:pPr>
            <a:r>
              <a:rPr lang="en-GB" sz="2200" dirty="0" smtClean="0"/>
              <a:t>Hypothesis testing</a:t>
            </a:r>
            <a:r>
              <a:rPr lang="zh-CN" altLang="en-US" sz="2200" dirty="0" smtClean="0"/>
              <a:t>：</a:t>
            </a:r>
            <a:r>
              <a:rPr lang="en-GB" sz="2200" dirty="0" smtClean="0"/>
              <a:t>principles </a:t>
            </a:r>
            <a:r>
              <a:rPr lang="en-GB" sz="2200" dirty="0"/>
              <a:t>and same examples as session </a:t>
            </a:r>
            <a:r>
              <a:rPr lang="en-GB" sz="2200" dirty="0" smtClean="0"/>
              <a:t>3</a:t>
            </a:r>
            <a:endParaRPr lang="en-GB" sz="2200" dirty="0"/>
          </a:p>
          <a:p>
            <a:pPr marL="457200" indent="-457200">
              <a:spcAft>
                <a:spcPts val="600"/>
              </a:spcAft>
              <a:buFont typeface="+mj-lt"/>
              <a:buAutoNum type="arabicPeriod"/>
            </a:pPr>
            <a:r>
              <a:rPr lang="en-GB" sz="2200" dirty="0" smtClean="0"/>
              <a:t>Correlation </a:t>
            </a:r>
            <a:r>
              <a:rPr lang="en-GB" sz="2200" dirty="0"/>
              <a:t>and simple linear </a:t>
            </a:r>
            <a:r>
              <a:rPr lang="en-GB" sz="2200" dirty="0" smtClean="0"/>
              <a:t>regression</a:t>
            </a:r>
          </a:p>
          <a:p>
            <a:pPr marL="457200" indent="-457200">
              <a:spcAft>
                <a:spcPts val="600"/>
              </a:spcAft>
              <a:buFont typeface="+mj-lt"/>
              <a:buAutoNum type="arabicPeriod"/>
            </a:pPr>
            <a:r>
              <a:rPr lang="en-GB" sz="2200" dirty="0" smtClean="0"/>
              <a:t>Study </a:t>
            </a:r>
            <a:r>
              <a:rPr lang="en-GB" sz="2200" dirty="0"/>
              <a:t>design </a:t>
            </a:r>
            <a:r>
              <a:rPr lang="en-GB" sz="2200" dirty="0" smtClean="0"/>
              <a:t>principles</a:t>
            </a:r>
            <a:r>
              <a:rPr lang="zh-CN" altLang="en-US" sz="2200" dirty="0" smtClean="0"/>
              <a:t>：</a:t>
            </a:r>
            <a:r>
              <a:rPr lang="en-GB" sz="2200" dirty="0" smtClean="0"/>
              <a:t>randomisation </a:t>
            </a:r>
            <a:r>
              <a:rPr lang="en-GB" sz="2200" dirty="0"/>
              <a:t>and blocking</a:t>
            </a:r>
            <a:br>
              <a:rPr lang="en-GB" sz="2200" dirty="0"/>
            </a:br>
            <a:endParaRPr lang="en-GB" sz="2200" dirty="0"/>
          </a:p>
          <a:p>
            <a:pPr marL="457200" indent="-457200">
              <a:spcAft>
                <a:spcPts val="600"/>
              </a:spcAft>
              <a:buFont typeface="+mj-lt"/>
              <a:buAutoNum type="arabicPeriod"/>
            </a:pPr>
            <a:r>
              <a:rPr lang="en-GB" sz="2200" dirty="0" smtClean="0"/>
              <a:t>Study </a:t>
            </a:r>
            <a:r>
              <a:rPr lang="en-GB" sz="2200" dirty="0"/>
              <a:t>design </a:t>
            </a:r>
            <a:r>
              <a:rPr lang="en-GB" sz="2200" dirty="0" smtClean="0"/>
              <a:t>principles</a:t>
            </a:r>
            <a:r>
              <a:rPr lang="zh-CN" altLang="en-US" sz="2200" dirty="0" smtClean="0"/>
              <a:t>：</a:t>
            </a:r>
            <a:r>
              <a:rPr lang="en-GB" sz="2200" dirty="0" smtClean="0"/>
              <a:t>clinical </a:t>
            </a:r>
            <a:r>
              <a:rPr lang="en-GB" sz="2200" dirty="0"/>
              <a:t>trials and power </a:t>
            </a:r>
            <a:r>
              <a:rPr lang="en-GB" sz="2200" dirty="0" smtClean="0"/>
              <a:t>issues</a:t>
            </a:r>
          </a:p>
          <a:p>
            <a:pPr marL="457200" indent="-457200">
              <a:spcAft>
                <a:spcPts val="600"/>
              </a:spcAft>
              <a:buFont typeface="+mj-lt"/>
              <a:buAutoNum type="arabicPeriod"/>
            </a:pPr>
            <a:r>
              <a:rPr lang="en-GB" sz="2200" dirty="0" smtClean="0"/>
              <a:t>One </a:t>
            </a:r>
            <a:r>
              <a:rPr lang="en-GB" sz="2200" dirty="0"/>
              <a:t>and Two-way analysis of variance </a:t>
            </a:r>
            <a:r>
              <a:rPr lang="en-GB" sz="2200" dirty="0" smtClean="0"/>
              <a:t>models</a:t>
            </a:r>
          </a:p>
          <a:p>
            <a:pPr marL="457200" indent="-457200">
              <a:spcAft>
                <a:spcPts val="600"/>
              </a:spcAft>
              <a:buFont typeface="+mj-lt"/>
              <a:buAutoNum type="arabicPeriod"/>
            </a:pPr>
            <a:r>
              <a:rPr lang="en-GB" sz="2200" dirty="0" smtClean="0"/>
              <a:t>Method </a:t>
            </a:r>
            <a:r>
              <a:rPr lang="en-GB" sz="2200" dirty="0"/>
              <a:t>comparison and reproducibility </a:t>
            </a:r>
            <a:r>
              <a:rPr lang="en-GB" sz="2200" dirty="0" smtClean="0"/>
              <a:t>methods</a:t>
            </a:r>
          </a:p>
          <a:p>
            <a:pPr marL="457200" indent="-457200">
              <a:spcAft>
                <a:spcPts val="600"/>
              </a:spcAft>
              <a:buFont typeface="+mj-lt"/>
              <a:buAutoNum type="arabicPeriod"/>
            </a:pPr>
            <a:r>
              <a:rPr lang="en-GB" sz="2200" dirty="0" smtClean="0"/>
              <a:t>Diagnostic </a:t>
            </a:r>
            <a:r>
              <a:rPr lang="en-GB" sz="2200" dirty="0"/>
              <a:t>testing </a:t>
            </a:r>
            <a:r>
              <a:rPr lang="zh-CN" altLang="en-US" sz="2200" dirty="0"/>
              <a:t>：</a:t>
            </a:r>
            <a:r>
              <a:rPr lang="en-GB" sz="2200" dirty="0" smtClean="0"/>
              <a:t>sensitivity</a:t>
            </a:r>
            <a:r>
              <a:rPr lang="en-GB" sz="2200" dirty="0"/>
              <a:t>, specificity, PPV, NPV and ROC curves</a:t>
            </a:r>
          </a:p>
          <a:p>
            <a:endParaRPr lang="en-GB" dirty="0"/>
          </a:p>
        </p:txBody>
      </p:sp>
    </p:spTree>
    <p:extLst>
      <p:ext uri="{BB962C8B-B14F-4D97-AF65-F5344CB8AC3E}">
        <p14:creationId xmlns:p14="http://schemas.microsoft.com/office/powerpoint/2010/main" val="39662976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u="sng" dirty="0">
                <a:solidFill>
                  <a:schemeClr val="tx1"/>
                </a:solidFill>
                <a:latin typeface="+mj-ea"/>
              </a:rPr>
              <a:t>Leicester</a:t>
            </a:r>
            <a:r>
              <a:rPr lang="zh-CN" altLang="en-US" b="1" u="sng" dirty="0" smtClean="0">
                <a:solidFill>
                  <a:schemeClr val="tx1"/>
                </a:solidFill>
                <a:latin typeface="+mj-ea"/>
              </a:rPr>
              <a:t>大学医学统计硕士课</a:t>
            </a:r>
            <a:endParaRPr lang="en-GB" b="1" dirty="0">
              <a:solidFill>
                <a:schemeClr val="tx1"/>
              </a:solidFill>
            </a:endParaRPr>
          </a:p>
        </p:txBody>
      </p:sp>
      <p:pic>
        <p:nvPicPr>
          <p:cNvPr id="4" name="内容占位符 3"/>
          <p:cNvPicPr>
            <a:picLocks noGrp="1" noChangeAspect="1"/>
          </p:cNvPicPr>
          <p:nvPr>
            <p:ph sz="quarter" idx="1"/>
          </p:nvPr>
        </p:nvPicPr>
        <p:blipFill>
          <a:blip r:embed="rId2"/>
          <a:stretch>
            <a:fillRect/>
          </a:stretch>
        </p:blipFill>
        <p:spPr>
          <a:xfrm>
            <a:off x="788336" y="1600200"/>
            <a:ext cx="6805327" cy="4873625"/>
          </a:xfrm>
          <a:prstGeom prst="rect">
            <a:avLst/>
          </a:prstGeom>
        </p:spPr>
      </p:pic>
      <p:sp>
        <p:nvSpPr>
          <p:cNvPr id="5" name="文本框 4"/>
          <p:cNvSpPr txBox="1"/>
          <p:nvPr/>
        </p:nvSpPr>
        <p:spPr>
          <a:xfrm>
            <a:off x="3995936" y="1916832"/>
            <a:ext cx="3096344" cy="1754326"/>
          </a:xfrm>
          <a:prstGeom prst="rect">
            <a:avLst/>
          </a:prstGeom>
          <a:noFill/>
        </p:spPr>
        <p:txBody>
          <a:bodyPr wrap="square" rtlCol="0">
            <a:spAutoFit/>
          </a:bodyPr>
          <a:lstStyle/>
          <a:p>
            <a:r>
              <a:rPr lang="zh-CN" altLang="en-US" dirty="0" smtClean="0">
                <a:latin typeface="+mj-ea"/>
                <a:ea typeface="+mj-ea"/>
              </a:rPr>
              <a:t>核心课</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统计模型</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深入计算方法</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先进统计模型</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临床试验</a:t>
            </a:r>
            <a:endParaRPr lang="en-US" altLang="zh-CN" dirty="0" smtClean="0">
              <a:latin typeface="+mj-ea"/>
              <a:ea typeface="+mj-ea"/>
            </a:endParaRPr>
          </a:p>
          <a:p>
            <a:pPr marL="285750" indent="-285750">
              <a:buFont typeface="Arial" panose="020B0604020202020204" pitchFamily="34" charset="0"/>
              <a:buChar char="•"/>
            </a:pPr>
            <a:r>
              <a:rPr lang="zh-CN" altLang="en-US" dirty="0">
                <a:latin typeface="+mj-ea"/>
                <a:ea typeface="+mj-ea"/>
              </a:rPr>
              <a:t>流行病学</a:t>
            </a:r>
            <a:endParaRPr lang="en-GB" dirty="0">
              <a:latin typeface="+mj-ea"/>
              <a:ea typeface="+mj-ea"/>
            </a:endParaRPr>
          </a:p>
        </p:txBody>
      </p:sp>
      <p:sp>
        <p:nvSpPr>
          <p:cNvPr id="6" name="文本框 5"/>
          <p:cNvSpPr txBox="1"/>
          <p:nvPr/>
        </p:nvSpPr>
        <p:spPr>
          <a:xfrm>
            <a:off x="3974893" y="4031993"/>
            <a:ext cx="2952328" cy="1200329"/>
          </a:xfrm>
          <a:prstGeom prst="rect">
            <a:avLst/>
          </a:prstGeom>
          <a:noFill/>
        </p:spPr>
        <p:txBody>
          <a:bodyPr wrap="square" rtlCol="0">
            <a:spAutoFit/>
          </a:bodyPr>
          <a:lstStyle/>
          <a:p>
            <a:r>
              <a:rPr lang="zh-CN" altLang="en-US" dirty="0">
                <a:latin typeface="+mj-ea"/>
                <a:ea typeface="+mj-ea"/>
              </a:rPr>
              <a:t>选修</a:t>
            </a:r>
            <a:r>
              <a:rPr lang="zh-CN" altLang="en-US" dirty="0" smtClean="0">
                <a:latin typeface="+mj-ea"/>
                <a:ea typeface="+mj-ea"/>
              </a:rPr>
              <a:t>课</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其他医学统计话题</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遗传流行病学</a:t>
            </a:r>
            <a:endParaRPr lang="en-US" altLang="zh-CN" dirty="0" smtClean="0">
              <a:latin typeface="+mj-ea"/>
              <a:ea typeface="+mj-ea"/>
            </a:endParaRPr>
          </a:p>
          <a:p>
            <a:pPr marL="285750" indent="-285750">
              <a:buFont typeface="Arial" panose="020B0604020202020204" pitchFamily="34" charset="0"/>
              <a:buChar char="•"/>
            </a:pPr>
            <a:r>
              <a:rPr lang="zh-CN" altLang="en-US" dirty="0" smtClean="0">
                <a:latin typeface="+mj-ea"/>
                <a:ea typeface="+mj-ea"/>
              </a:rPr>
              <a:t>卫生技术鉴定</a:t>
            </a:r>
            <a:endParaRPr lang="en-GB" dirty="0">
              <a:latin typeface="+mj-ea"/>
              <a:ea typeface="+mj-ea"/>
            </a:endParaRPr>
          </a:p>
        </p:txBody>
      </p:sp>
      <p:sp>
        <p:nvSpPr>
          <p:cNvPr id="7" name="文本框 6"/>
          <p:cNvSpPr txBox="1"/>
          <p:nvPr/>
        </p:nvSpPr>
        <p:spPr>
          <a:xfrm>
            <a:off x="3851920" y="5483741"/>
            <a:ext cx="2952328" cy="369332"/>
          </a:xfrm>
          <a:prstGeom prst="rect">
            <a:avLst/>
          </a:prstGeom>
          <a:noFill/>
        </p:spPr>
        <p:txBody>
          <a:bodyPr wrap="square" rtlCol="0">
            <a:spAutoFit/>
          </a:bodyPr>
          <a:lstStyle/>
          <a:p>
            <a:r>
              <a:rPr lang="zh-CN" altLang="en-US" dirty="0" smtClean="0">
                <a:latin typeface="+mj-ea"/>
                <a:ea typeface="+mj-ea"/>
              </a:rPr>
              <a:t>研究课题</a:t>
            </a:r>
            <a:endParaRPr lang="en-GB" dirty="0">
              <a:latin typeface="+mj-ea"/>
              <a:ea typeface="+mj-ea"/>
            </a:endParaRPr>
          </a:p>
        </p:txBody>
      </p:sp>
    </p:spTree>
    <p:extLst>
      <p:ext uri="{BB962C8B-B14F-4D97-AF65-F5344CB8AC3E}">
        <p14:creationId xmlns:p14="http://schemas.microsoft.com/office/powerpoint/2010/main" val="40447615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solidFill>
                  <a:schemeClr val="tx1"/>
                </a:solidFill>
              </a:rPr>
              <a:t>比较和思考</a:t>
            </a:r>
            <a:endParaRPr lang="en-GB" sz="4000" b="1" dirty="0">
              <a:solidFill>
                <a:schemeClr val="tx1"/>
              </a:solidFill>
            </a:endParaRPr>
          </a:p>
        </p:txBody>
      </p:sp>
      <p:sp>
        <p:nvSpPr>
          <p:cNvPr id="3" name="内容占位符 2"/>
          <p:cNvSpPr>
            <a:spLocks noGrp="1"/>
          </p:cNvSpPr>
          <p:nvPr>
            <p:ph sz="quarter" idx="1"/>
          </p:nvPr>
        </p:nvSpPr>
        <p:spPr/>
        <p:txBody>
          <a:bodyPr/>
          <a:lstStyle/>
          <a:p>
            <a:r>
              <a:rPr lang="zh-CN" altLang="en-US" b="1" dirty="0" smtClean="0">
                <a:latin typeface="+mj-ea"/>
                <a:ea typeface="+mj-ea"/>
              </a:rPr>
              <a:t>数学和统计学的关系？</a:t>
            </a:r>
            <a:endParaRPr lang="en-US" altLang="zh-CN" b="1" dirty="0" smtClean="0">
              <a:latin typeface="+mj-ea"/>
              <a:ea typeface="+mj-ea"/>
            </a:endParaRPr>
          </a:p>
          <a:p>
            <a:r>
              <a:rPr lang="zh-CN" altLang="en-US" b="1" dirty="0" smtClean="0">
                <a:latin typeface="+mj-ea"/>
                <a:ea typeface="+mj-ea"/>
              </a:rPr>
              <a:t>统计学会的结构</a:t>
            </a:r>
            <a:r>
              <a:rPr lang="zh-CN" altLang="en-US" b="1" dirty="0">
                <a:latin typeface="+mj-ea"/>
                <a:ea typeface="+mj-ea"/>
              </a:rPr>
              <a:t>、</a:t>
            </a:r>
            <a:r>
              <a:rPr lang="zh-CN" altLang="en-US" b="1" dirty="0" smtClean="0">
                <a:latin typeface="+mj-ea"/>
                <a:ea typeface="+mj-ea"/>
              </a:rPr>
              <a:t>作用、如何促进学科发展？</a:t>
            </a:r>
            <a:endParaRPr lang="en-US" altLang="zh-CN" b="1" dirty="0" smtClean="0">
              <a:latin typeface="+mj-ea"/>
              <a:ea typeface="+mj-ea"/>
            </a:endParaRPr>
          </a:p>
          <a:p>
            <a:r>
              <a:rPr lang="zh-CN" altLang="en-US" b="1" dirty="0" smtClean="0">
                <a:latin typeface="+mj-ea"/>
                <a:ea typeface="+mj-ea"/>
              </a:rPr>
              <a:t>医学统计（生物统计）高等人才的培养路径？</a:t>
            </a:r>
            <a:endParaRPr lang="en-US" altLang="zh-CN" b="1" dirty="0" smtClean="0">
              <a:latin typeface="+mj-ea"/>
              <a:ea typeface="+mj-ea"/>
            </a:endParaRPr>
          </a:p>
          <a:p>
            <a:r>
              <a:rPr lang="zh-CN" altLang="en-US" b="1" dirty="0" smtClean="0">
                <a:latin typeface="+mj-ea"/>
                <a:ea typeface="+mj-ea"/>
              </a:rPr>
              <a:t>统计教研室在医学院校的作用？</a:t>
            </a:r>
            <a:endParaRPr lang="en-US" altLang="zh-CN" b="1" dirty="0" smtClean="0">
              <a:latin typeface="+mj-ea"/>
              <a:ea typeface="+mj-ea"/>
            </a:endParaRPr>
          </a:p>
          <a:p>
            <a:r>
              <a:rPr lang="zh-CN" altLang="en-US" b="1" dirty="0" smtClean="0">
                <a:latin typeface="+mj-ea"/>
                <a:ea typeface="+mj-ea"/>
              </a:rPr>
              <a:t>医学院本科生是否需要学习统计学？</a:t>
            </a:r>
            <a:endParaRPr lang="en-US" altLang="zh-CN" b="1" dirty="0" smtClean="0">
              <a:latin typeface="+mj-ea"/>
              <a:ea typeface="+mj-ea"/>
            </a:endParaRPr>
          </a:p>
          <a:p>
            <a:r>
              <a:rPr lang="zh-CN" altLang="en-US" b="1" dirty="0" smtClean="0">
                <a:latin typeface="+mj-ea"/>
                <a:ea typeface="+mj-ea"/>
              </a:rPr>
              <a:t>医学院研究生如何学习</a:t>
            </a:r>
            <a:r>
              <a:rPr lang="zh-CN" altLang="en-US" b="1" dirty="0">
                <a:latin typeface="+mj-ea"/>
                <a:ea typeface="+mj-ea"/>
              </a:rPr>
              <a:t>统计学？</a:t>
            </a:r>
            <a:endParaRPr lang="en-US" altLang="zh-CN" b="1" dirty="0">
              <a:latin typeface="+mj-ea"/>
              <a:ea typeface="+mj-ea"/>
            </a:endParaRPr>
          </a:p>
          <a:p>
            <a:r>
              <a:rPr lang="zh-CN" altLang="en-US" b="1" dirty="0" smtClean="0">
                <a:latin typeface="+mj-ea"/>
                <a:ea typeface="+mj-ea"/>
              </a:rPr>
              <a:t>国家统编教材使用的利和弊？</a:t>
            </a:r>
            <a:endParaRPr lang="en-GB" b="1" dirty="0">
              <a:latin typeface="+mj-ea"/>
              <a:ea typeface="+mj-ea"/>
            </a:endParaRPr>
          </a:p>
        </p:txBody>
      </p:sp>
      <p:sp>
        <p:nvSpPr>
          <p:cNvPr id="4" name="文本框 3"/>
          <p:cNvSpPr txBox="1"/>
          <p:nvPr/>
        </p:nvSpPr>
        <p:spPr>
          <a:xfrm>
            <a:off x="611560" y="5157192"/>
            <a:ext cx="6696744" cy="830997"/>
          </a:xfrm>
          <a:prstGeom prst="rect">
            <a:avLst/>
          </a:prstGeom>
          <a:noFill/>
        </p:spPr>
        <p:txBody>
          <a:bodyPr wrap="square" rtlCol="0">
            <a:spAutoFit/>
          </a:bodyPr>
          <a:lstStyle/>
          <a:p>
            <a:r>
              <a:rPr lang="zh-CN" altLang="en-US" sz="1600" dirty="0" smtClean="0">
                <a:latin typeface="+mj-ea"/>
                <a:ea typeface="+mj-ea"/>
              </a:rPr>
              <a:t>国内（</a:t>
            </a:r>
            <a:r>
              <a:rPr lang="en-US" altLang="zh-CN" sz="1600" dirty="0" smtClean="0">
                <a:latin typeface="+mj-ea"/>
                <a:ea typeface="+mj-ea"/>
              </a:rPr>
              <a:t>80-90</a:t>
            </a:r>
            <a:r>
              <a:rPr lang="zh-CN" altLang="en-US" sz="1600" dirty="0" smtClean="0">
                <a:latin typeface="+mj-ea"/>
                <a:ea typeface="+mj-ea"/>
              </a:rPr>
              <a:t>年代）数学、统计和计算机的关系；医学统计研究生</a:t>
            </a:r>
            <a:r>
              <a:rPr lang="zh-CN" altLang="en-US" sz="1600" smtClean="0">
                <a:latin typeface="+mj-ea"/>
                <a:ea typeface="+mj-ea"/>
              </a:rPr>
              <a:t>来源；统计学会和卫生</a:t>
            </a:r>
            <a:r>
              <a:rPr lang="zh-CN" altLang="en-US" sz="1600" dirty="0" smtClean="0">
                <a:latin typeface="+mj-ea"/>
                <a:ea typeface="+mj-ea"/>
              </a:rPr>
              <a:t>统计学会</a:t>
            </a:r>
            <a:r>
              <a:rPr lang="zh-CN" altLang="en-US" sz="1600" smtClean="0">
                <a:latin typeface="+mj-ea"/>
                <a:ea typeface="+mj-ea"/>
              </a:rPr>
              <a:t>作用；方法学研究弱化；医学研究生学统计的优势；</a:t>
            </a:r>
            <a:endParaRPr lang="en-GB" sz="1600" dirty="0">
              <a:latin typeface="+mj-ea"/>
              <a:ea typeface="+mj-ea"/>
            </a:endParaRPr>
          </a:p>
        </p:txBody>
      </p:sp>
      <p:sp>
        <p:nvSpPr>
          <p:cNvPr id="5" name="文本框 4"/>
          <p:cNvSpPr txBox="1"/>
          <p:nvPr/>
        </p:nvSpPr>
        <p:spPr>
          <a:xfrm>
            <a:off x="8172400" y="4040689"/>
            <a:ext cx="576064" cy="1477328"/>
          </a:xfrm>
          <a:prstGeom prst="rect">
            <a:avLst/>
          </a:prstGeom>
          <a:noFill/>
        </p:spPr>
        <p:txBody>
          <a:bodyPr wrap="square" rtlCol="0">
            <a:spAutoFit/>
          </a:bodyPr>
          <a:lstStyle/>
          <a:p>
            <a:r>
              <a:rPr lang="zh-CN" altLang="en-US" dirty="0" smtClean="0"/>
              <a:t>插入一照片</a:t>
            </a:r>
            <a:endParaRPr lang="en-GB" dirty="0"/>
          </a:p>
        </p:txBody>
      </p:sp>
    </p:spTree>
    <p:extLst>
      <p:ext uri="{BB962C8B-B14F-4D97-AF65-F5344CB8AC3E}">
        <p14:creationId xmlns:p14="http://schemas.microsoft.com/office/powerpoint/2010/main" val="21423133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ctr">
              <a:buNone/>
            </a:pPr>
            <a:endParaRPr lang="en-US" dirty="0" smtClean="0"/>
          </a:p>
          <a:p>
            <a:pPr algn="ctr">
              <a:buNone/>
            </a:pPr>
            <a:endParaRPr lang="en-US" dirty="0" smtClean="0"/>
          </a:p>
          <a:p>
            <a:pPr algn="ctr">
              <a:buNone/>
            </a:pPr>
            <a:r>
              <a:rPr lang="zh-CN" altLang="en-US" sz="8800" i="1" dirty="0" smtClean="0"/>
              <a:t>谢谢！</a:t>
            </a:r>
            <a:endParaRPr lang="en-US" sz="8800"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22114"/>
          </a:xfrm>
        </p:spPr>
        <p:txBody>
          <a:bodyPr>
            <a:normAutofit/>
          </a:bodyPr>
          <a:lstStyle/>
          <a:p>
            <a:r>
              <a:rPr lang="zh-CN" altLang="en-US" sz="4400" b="1" u="sng" dirty="0">
                <a:solidFill>
                  <a:schemeClr val="tx2">
                    <a:lumMod val="50000"/>
                  </a:schemeClr>
                </a:solidFill>
              </a:rPr>
              <a:t>近代</a:t>
            </a:r>
            <a:r>
              <a:rPr lang="zh-CN" altLang="en-US" sz="4400" b="1" u="sng" dirty="0" smtClean="0">
                <a:solidFill>
                  <a:schemeClr val="tx2">
                    <a:lumMod val="50000"/>
                  </a:schemeClr>
                </a:solidFill>
              </a:rPr>
              <a:t>著名英国统计学家及贡献</a:t>
            </a:r>
            <a:endParaRPr lang="en-US" sz="4400" b="1" u="sng" dirty="0">
              <a:solidFill>
                <a:schemeClr val="tx2">
                  <a:lumMod val="50000"/>
                </a:schemeClr>
              </a:solidFill>
            </a:endParaRPr>
          </a:p>
        </p:txBody>
      </p:sp>
      <p:sp>
        <p:nvSpPr>
          <p:cNvPr id="3" name="Content Placeholder 2"/>
          <p:cNvSpPr>
            <a:spLocks noGrp="1"/>
          </p:cNvSpPr>
          <p:nvPr>
            <p:ph sz="quarter" idx="1"/>
          </p:nvPr>
        </p:nvSpPr>
        <p:spPr>
          <a:xfrm>
            <a:off x="611560" y="1700808"/>
            <a:ext cx="7715200" cy="4032448"/>
          </a:xfrm>
        </p:spPr>
        <p:txBody>
          <a:bodyPr>
            <a:normAutofit/>
          </a:bodyPr>
          <a:lstStyle/>
          <a:p>
            <a:r>
              <a:rPr lang="zh-CN" altLang="en-US" dirty="0" smtClean="0"/>
              <a:t>相关分析：</a:t>
            </a:r>
            <a:r>
              <a:rPr lang="en-US" altLang="zh-CN" dirty="0" smtClean="0"/>
              <a:t>Karl Pearson</a:t>
            </a:r>
          </a:p>
          <a:p>
            <a:r>
              <a:rPr lang="en-US" altLang="zh-CN" dirty="0" smtClean="0"/>
              <a:t>F</a:t>
            </a:r>
            <a:r>
              <a:rPr lang="zh-CN" altLang="en-US" dirty="0" smtClean="0"/>
              <a:t>分布与方差分析：</a:t>
            </a:r>
            <a:r>
              <a:rPr lang="en-US" altLang="zh-CN" dirty="0" smtClean="0"/>
              <a:t>Ronald Fisher</a:t>
            </a:r>
          </a:p>
          <a:p>
            <a:r>
              <a:rPr lang="en-US" altLang="zh-CN" dirty="0" smtClean="0"/>
              <a:t>Cox </a:t>
            </a:r>
            <a:r>
              <a:rPr lang="zh-CN" altLang="en-US" dirty="0" smtClean="0"/>
              <a:t>模型：</a:t>
            </a:r>
            <a:r>
              <a:rPr lang="en-US" altLang="zh-CN" dirty="0" smtClean="0"/>
              <a:t>David Cox</a:t>
            </a:r>
          </a:p>
          <a:p>
            <a:r>
              <a:rPr lang="zh-CN" altLang="en-US" dirty="0" smtClean="0"/>
              <a:t>广义线性模型和理论：</a:t>
            </a:r>
            <a:r>
              <a:rPr lang="en-US" altLang="zh-CN" dirty="0" smtClean="0"/>
              <a:t>John </a:t>
            </a:r>
            <a:r>
              <a:rPr lang="en-US" altLang="zh-CN" dirty="0" err="1" smtClean="0"/>
              <a:t>Nelder</a:t>
            </a:r>
            <a:endParaRPr lang="en-US" altLang="zh-CN" dirty="0" smtClean="0"/>
          </a:p>
          <a:p>
            <a:r>
              <a:rPr lang="zh-CN" altLang="en-US" dirty="0" smtClean="0"/>
              <a:t>多水平统计模型：</a:t>
            </a:r>
            <a:r>
              <a:rPr lang="en-US" altLang="zh-CN" dirty="0" smtClean="0"/>
              <a:t>Harvey Goldstein</a:t>
            </a:r>
          </a:p>
          <a:p>
            <a:endParaRPr lang="en-US" dirty="0"/>
          </a:p>
          <a:p>
            <a:pPr marL="0" indent="0">
              <a:buNone/>
            </a:pPr>
            <a:r>
              <a:rPr lang="zh-CN" altLang="en-US" b="1" dirty="0" smtClean="0"/>
              <a:t>统计软件</a:t>
            </a:r>
            <a:r>
              <a:rPr lang="zh-CN" altLang="en-US" dirty="0" smtClean="0"/>
              <a:t>：</a:t>
            </a:r>
            <a:r>
              <a:rPr lang="en-US" altLang="zh-CN" dirty="0" smtClean="0"/>
              <a:t>GLIM</a:t>
            </a:r>
            <a:r>
              <a:rPr lang="zh-CN" altLang="en-US" dirty="0" smtClean="0"/>
              <a:t>， </a:t>
            </a:r>
            <a:r>
              <a:rPr lang="en-US" altLang="zh-CN" dirty="0" err="1" smtClean="0"/>
              <a:t>Genstat</a:t>
            </a:r>
            <a:r>
              <a:rPr lang="zh-CN" altLang="en-US" dirty="0" smtClean="0"/>
              <a:t>， </a:t>
            </a:r>
            <a:r>
              <a:rPr lang="en-US" altLang="zh-CN" dirty="0" err="1" smtClean="0"/>
              <a:t>MLwiN</a:t>
            </a:r>
            <a:endParaRPr lang="en-US" altLang="zh-CN" dirty="0" smtClean="0"/>
          </a:p>
          <a:p>
            <a:pPr marL="0" indent="0">
              <a:buNone/>
            </a:pPr>
            <a:endParaRPr lang="en-US" dirty="0"/>
          </a:p>
          <a:p>
            <a:pPr marL="0" indent="0">
              <a:buNone/>
            </a:pPr>
            <a:r>
              <a:rPr lang="zh-CN" altLang="en-US" b="1" u="sng" dirty="0" smtClean="0"/>
              <a:t>他们的大学学科均是数学专业</a:t>
            </a:r>
            <a:endParaRPr lang="en-US" b="1" u="sng"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marL="514350" indent="-514350">
              <a:spcBef>
                <a:spcPts val="1200"/>
              </a:spcBef>
              <a:spcAft>
                <a:spcPts val="1200"/>
              </a:spcAft>
            </a:pPr>
            <a:r>
              <a:rPr lang="zh-CN" altLang="en-US" sz="4400" b="1" u="sng" dirty="0">
                <a:latin typeface="STKaiti" panose="02010600040101010101" pitchFamily="2" charset="-122"/>
                <a:ea typeface="STKaiti" panose="02010600040101010101" pitchFamily="2" charset="-122"/>
              </a:rPr>
              <a:t>应用统计学科</a:t>
            </a:r>
            <a:r>
              <a:rPr lang="zh-CN" altLang="en-US" sz="4400" b="1" u="sng" dirty="0" smtClean="0">
                <a:latin typeface="STKaiti" panose="02010600040101010101" pitchFamily="2" charset="-122"/>
                <a:ea typeface="STKaiti" panose="02010600040101010101" pitchFamily="2" charset="-122"/>
              </a:rPr>
              <a:t>分支</a:t>
            </a:r>
            <a:r>
              <a:rPr lang="en-GB" altLang="zh-CN" sz="4400" b="1" u="sng" dirty="0" smtClean="0">
                <a:latin typeface="STKaiti" panose="02010600040101010101" pitchFamily="2" charset="-122"/>
                <a:ea typeface="STKaiti" panose="02010600040101010101" pitchFamily="2" charset="-122"/>
              </a:rPr>
              <a:t>(</a:t>
            </a:r>
            <a:r>
              <a:rPr lang="en-US" altLang="zh-CN" sz="4400" b="1" u="sng" dirty="0" smtClean="0">
                <a:latin typeface="STKaiti" panose="02010600040101010101" pitchFamily="2" charset="-122"/>
                <a:ea typeface="STKaiti" panose="02010600040101010101" pitchFamily="2" charset="-122"/>
              </a:rPr>
              <a:t>RSS</a:t>
            </a:r>
            <a:r>
              <a:rPr lang="zh-CN" altLang="en-US" sz="4400" b="1" u="sng" dirty="0" smtClean="0">
                <a:latin typeface="STKaiti" panose="02010600040101010101" pitchFamily="2" charset="-122"/>
                <a:ea typeface="STKaiti" panose="02010600040101010101" pitchFamily="2" charset="-122"/>
              </a:rPr>
              <a:t>当前）</a:t>
            </a:r>
            <a:endParaRPr lang="en-US" altLang="zh-CN" sz="4400" b="1" u="sng" dirty="0">
              <a:latin typeface="STKaiti" panose="02010600040101010101" pitchFamily="2" charset="-122"/>
              <a:ea typeface="STKaiti" panose="02010600040101010101" pitchFamily="2" charset="-122"/>
            </a:endParaRPr>
          </a:p>
        </p:txBody>
      </p:sp>
      <p:sp>
        <p:nvSpPr>
          <p:cNvPr id="5123" name="Content Placeholder 2"/>
          <p:cNvSpPr>
            <a:spLocks noGrp="1"/>
          </p:cNvSpPr>
          <p:nvPr>
            <p:ph idx="1"/>
          </p:nvPr>
        </p:nvSpPr>
        <p:spPr/>
        <p:txBody>
          <a:bodyPr>
            <a:normAutofit fontScale="92500" lnSpcReduction="20000"/>
          </a:bodyPr>
          <a:lstStyle/>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应用概率（</a:t>
            </a:r>
            <a:r>
              <a:rPr lang="en-US" altLang="zh-CN" sz="2200" dirty="0" smtClean="0">
                <a:latin typeface="STKaiti" panose="02010600040101010101" pitchFamily="2" charset="-122"/>
                <a:ea typeface="STKaiti" panose="02010600040101010101" pitchFamily="2" charset="-122"/>
              </a:rPr>
              <a:t>Applied Probability) </a:t>
            </a: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商业和工业 </a:t>
            </a:r>
            <a:r>
              <a:rPr lang="en-GB" altLang="zh-CN" sz="2200" dirty="0" smtClean="0">
                <a:latin typeface="STKaiti" panose="02010600040101010101" pitchFamily="2" charset="-122"/>
                <a:ea typeface="STKaiti" panose="02010600040101010101" pitchFamily="2" charset="-122"/>
              </a:rPr>
              <a:t>(Business &amp; Industrial)</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环境统计 </a:t>
            </a:r>
            <a:r>
              <a:rPr lang="en-GB" altLang="zh-CN" sz="2200" dirty="0" smtClean="0">
                <a:latin typeface="STKaiti" panose="02010600040101010101" pitchFamily="2" charset="-122"/>
                <a:ea typeface="STKaiti" panose="02010600040101010101" pitchFamily="2" charset="-122"/>
              </a:rPr>
              <a:t>(Environmental Statistics)</a:t>
            </a: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一般应用 </a:t>
            </a:r>
            <a:r>
              <a:rPr lang="en-GB" altLang="zh-CN" sz="2200" dirty="0" smtClean="0">
                <a:latin typeface="STKaiti" panose="02010600040101010101" pitchFamily="2" charset="-122"/>
                <a:ea typeface="STKaiti" panose="02010600040101010101" pitchFamily="2" charset="-122"/>
              </a:rPr>
              <a:t>(General Applications)</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医学统计 </a:t>
            </a:r>
            <a:r>
              <a:rPr lang="en-GB" altLang="zh-CN" sz="2200" dirty="0" smtClean="0">
                <a:latin typeface="STKaiti" panose="02010600040101010101" pitchFamily="2" charset="-122"/>
                <a:ea typeface="STKaiti" panose="02010600040101010101" pitchFamily="2" charset="-122"/>
              </a:rPr>
              <a:t>(Medical Statistics)</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官方统计 </a:t>
            </a:r>
            <a:r>
              <a:rPr lang="en-GB" altLang="zh-CN" sz="2200" dirty="0" smtClean="0">
                <a:latin typeface="STKaiti" panose="02010600040101010101" pitchFamily="2" charset="-122"/>
                <a:ea typeface="STKaiti" panose="02010600040101010101" pitchFamily="2" charset="-122"/>
              </a:rPr>
              <a:t>(Official Statistics)</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质量改善 </a:t>
            </a:r>
            <a:r>
              <a:rPr lang="en-GB" altLang="zh-CN" sz="2200" dirty="0" smtClean="0">
                <a:latin typeface="STKaiti" panose="02010600040101010101" pitchFamily="2" charset="-122"/>
                <a:ea typeface="STKaiti" panose="02010600040101010101" pitchFamily="2" charset="-122"/>
              </a:rPr>
              <a:t>(Quality Improvement)</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研究 </a:t>
            </a:r>
            <a:r>
              <a:rPr lang="en-GB" altLang="zh-CN" sz="2200" dirty="0" smtClean="0">
                <a:latin typeface="STKaiti" panose="02010600040101010101" pitchFamily="2" charset="-122"/>
                <a:ea typeface="STKaiti" panose="02010600040101010101" pitchFamily="2" charset="-122"/>
              </a:rPr>
              <a:t>(Research)</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社会统计 </a:t>
            </a:r>
            <a:r>
              <a:rPr lang="en-GB" altLang="zh-CN" sz="2200" dirty="0" smtClean="0">
                <a:latin typeface="STKaiti" panose="02010600040101010101" pitchFamily="2" charset="-122"/>
                <a:ea typeface="STKaiti" panose="02010600040101010101" pitchFamily="2" charset="-122"/>
              </a:rPr>
              <a:t>(Social Statistics)</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统计计算 </a:t>
            </a:r>
            <a:r>
              <a:rPr lang="en-GB" altLang="zh-CN" sz="2200" dirty="0" smtClean="0">
                <a:latin typeface="STKaiti" panose="02010600040101010101" pitchFamily="2" charset="-122"/>
                <a:ea typeface="STKaiti" panose="02010600040101010101" pitchFamily="2" charset="-122"/>
              </a:rPr>
              <a:t>(Statistical Computing)</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统计和法律 </a:t>
            </a:r>
            <a:r>
              <a:rPr lang="en-GB" altLang="zh-CN" sz="2200" dirty="0" smtClean="0">
                <a:latin typeface="STKaiti" panose="02010600040101010101" pitchFamily="2" charset="-122"/>
                <a:ea typeface="STKaiti" panose="02010600040101010101" pitchFamily="2" charset="-122"/>
              </a:rPr>
              <a:t>(Statistics and Law)</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体育统计 </a:t>
            </a:r>
            <a:r>
              <a:rPr lang="en-GB" altLang="zh-CN" sz="2200" dirty="0" smtClean="0">
                <a:latin typeface="STKaiti" panose="02010600040101010101" pitchFamily="2" charset="-122"/>
                <a:ea typeface="STKaiti" panose="02010600040101010101" pitchFamily="2" charset="-122"/>
              </a:rPr>
              <a:t>(Statistics in Sports)</a:t>
            </a:r>
            <a:endParaRPr lang="en-US" altLang="zh-CN" sz="2200" dirty="0" smtClean="0">
              <a:latin typeface="STKaiti" panose="02010600040101010101" pitchFamily="2" charset="-122"/>
              <a:ea typeface="STKaiti" panose="02010600040101010101" pitchFamily="2" charset="-122"/>
            </a:endParaRPr>
          </a:p>
          <a:p>
            <a:pPr eaLnBrk="1" hangingPunct="1">
              <a:buFont typeface="Arial" panose="020B0604020202020204" pitchFamily="34" charset="0"/>
              <a:buChar char="•"/>
            </a:pPr>
            <a:r>
              <a:rPr lang="zh-CN" altLang="en-US" sz="2200" dirty="0" smtClean="0">
                <a:latin typeface="STKaiti" panose="02010600040101010101" pitchFamily="2" charset="-122"/>
                <a:ea typeface="STKaiti" panose="02010600040101010101" pitchFamily="2" charset="-122"/>
              </a:rPr>
              <a:t>青年统计家 </a:t>
            </a:r>
            <a:r>
              <a:rPr lang="en-GB" altLang="zh-CN" sz="2200" dirty="0" smtClean="0">
                <a:latin typeface="STKaiti" panose="02010600040101010101" pitchFamily="2" charset="-122"/>
                <a:ea typeface="STKaiti" panose="02010600040101010101" pitchFamily="2" charset="-122"/>
              </a:rPr>
              <a:t>(Young Statisticians)</a:t>
            </a:r>
          </a:p>
          <a:p>
            <a:pPr eaLnBrk="1" hangingPunct="1">
              <a:buFont typeface="Arial" panose="020B0604020202020204" pitchFamily="34" charset="0"/>
              <a:buChar char="•"/>
            </a:pPr>
            <a:r>
              <a:rPr lang="zh-CN" altLang="en-US" sz="2600" dirty="0" smtClean="0">
                <a:latin typeface="STKaiti" panose="02010600040101010101" pitchFamily="2" charset="-122"/>
                <a:ea typeface="STKaiti" panose="02010600040101010101" pitchFamily="2" charset="-122"/>
              </a:rPr>
              <a:t>特殊兴趣学习组（统计学历史和初级卫生保健）</a:t>
            </a:r>
            <a:endParaRPr lang="en-GB" sz="2600" dirty="0" smtClean="0">
              <a:latin typeface="STKaiti" panose="02010600040101010101" pitchFamily="2" charset="-122"/>
              <a:ea typeface="STKaiti" panose="02010600040101010101" pitchFamily="2" charset="-122"/>
            </a:endParaRPr>
          </a:p>
          <a:p>
            <a:pPr lvl="1" eaLnBrk="1" hangingPunct="1">
              <a:buFont typeface="Arial" charset="0"/>
              <a:buNone/>
            </a:pPr>
            <a:endParaRPr lang="en-GB" sz="1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Autofit/>
          </a:bodyPr>
          <a:lstStyle/>
          <a:p>
            <a:r>
              <a:rPr lang="zh-CN" altLang="en-US" sz="4800" b="1" u="sng" dirty="0" smtClean="0"/>
              <a:t>推动学科发展机制</a:t>
            </a:r>
            <a:endParaRPr lang="en-GB" sz="4800" b="1" u="sng" dirty="0" smtClean="0"/>
          </a:p>
        </p:txBody>
      </p:sp>
      <p:sp>
        <p:nvSpPr>
          <p:cNvPr id="6147" name="Content Placeholder 2"/>
          <p:cNvSpPr>
            <a:spLocks noGrp="1"/>
          </p:cNvSpPr>
          <p:nvPr>
            <p:ph idx="1"/>
          </p:nvPr>
        </p:nvSpPr>
        <p:spPr/>
        <p:txBody>
          <a:bodyPr>
            <a:normAutofit lnSpcReduction="10000"/>
          </a:bodyPr>
          <a:lstStyle/>
          <a:p>
            <a:pPr lvl="1">
              <a:spcBef>
                <a:spcPts val="600"/>
              </a:spcBef>
              <a:spcAft>
                <a:spcPts val="600"/>
              </a:spcAft>
            </a:pPr>
            <a:r>
              <a:rPr lang="zh-CN" altLang="en-US" sz="2400" dirty="0" smtClean="0">
                <a:latin typeface="+mj-ea"/>
                <a:ea typeface="+mj-ea"/>
              </a:rPr>
              <a:t>人才培养（高等院校和继续教育）</a:t>
            </a:r>
            <a:endParaRPr lang="en-US" altLang="zh-CN" sz="2400" dirty="0" smtClean="0">
              <a:latin typeface="+mj-ea"/>
              <a:ea typeface="+mj-ea"/>
            </a:endParaRPr>
          </a:p>
          <a:p>
            <a:pPr lvl="1">
              <a:spcBef>
                <a:spcPts val="600"/>
              </a:spcBef>
              <a:spcAft>
                <a:spcPts val="600"/>
              </a:spcAft>
            </a:pPr>
            <a:r>
              <a:rPr lang="zh-CN" altLang="en-US" sz="2400" dirty="0" smtClean="0">
                <a:latin typeface="+mj-ea"/>
                <a:ea typeface="+mj-ea"/>
              </a:rPr>
              <a:t>专业杂志（</a:t>
            </a:r>
            <a:r>
              <a:rPr lang="en-US" altLang="zh-CN" sz="2400" dirty="0" smtClean="0">
                <a:latin typeface="+mj-ea"/>
                <a:ea typeface="+mj-ea"/>
              </a:rPr>
              <a:t>JRSS series A</a:t>
            </a:r>
            <a:r>
              <a:rPr lang="zh-CN" altLang="en-US" sz="2400" dirty="0" smtClean="0">
                <a:latin typeface="+mj-ea"/>
                <a:ea typeface="+mj-ea"/>
              </a:rPr>
              <a:t>，</a:t>
            </a:r>
            <a:r>
              <a:rPr lang="en-US" altLang="zh-CN" sz="2400" dirty="0" smtClean="0">
                <a:latin typeface="+mj-ea"/>
                <a:ea typeface="+mj-ea"/>
              </a:rPr>
              <a:t>B</a:t>
            </a:r>
            <a:r>
              <a:rPr lang="zh-CN" altLang="en-US" sz="2400" dirty="0" smtClean="0">
                <a:latin typeface="+mj-ea"/>
                <a:ea typeface="+mj-ea"/>
              </a:rPr>
              <a:t>，</a:t>
            </a:r>
            <a:r>
              <a:rPr lang="en-US" altLang="zh-CN" sz="2400" dirty="0" smtClean="0">
                <a:latin typeface="+mj-ea"/>
                <a:ea typeface="+mj-ea"/>
              </a:rPr>
              <a:t>C</a:t>
            </a:r>
            <a:r>
              <a:rPr lang="zh-CN" altLang="en-US" sz="2400" dirty="0" smtClean="0">
                <a:latin typeface="+mj-ea"/>
                <a:ea typeface="+mj-ea"/>
              </a:rPr>
              <a:t>，</a:t>
            </a:r>
            <a:r>
              <a:rPr lang="en-US" altLang="zh-CN" sz="2400" dirty="0" smtClean="0">
                <a:latin typeface="+mj-ea"/>
                <a:ea typeface="+mj-ea"/>
              </a:rPr>
              <a:t>Significance</a:t>
            </a:r>
            <a:r>
              <a:rPr lang="zh-CN" altLang="en-US" sz="2400" dirty="0" smtClean="0">
                <a:latin typeface="+mj-ea"/>
                <a:ea typeface="+mj-ea"/>
              </a:rPr>
              <a:t>，</a:t>
            </a:r>
            <a:r>
              <a:rPr lang="en-US" altLang="zh-CN" sz="2400" dirty="0" err="1" smtClean="0">
                <a:latin typeface="+mj-ea"/>
                <a:ea typeface="+mj-ea"/>
              </a:rPr>
              <a:t>Statslife</a:t>
            </a:r>
            <a:r>
              <a:rPr lang="zh-CN" altLang="en-US" sz="2400" dirty="0" smtClean="0">
                <a:latin typeface="+mj-ea"/>
                <a:ea typeface="+mj-ea"/>
              </a:rPr>
              <a:t>）</a:t>
            </a:r>
            <a:endParaRPr lang="en-US" altLang="zh-CN" sz="2400" dirty="0" smtClean="0">
              <a:latin typeface="+mj-ea"/>
              <a:ea typeface="+mj-ea"/>
            </a:endParaRPr>
          </a:p>
          <a:p>
            <a:pPr lvl="1">
              <a:spcBef>
                <a:spcPts val="600"/>
              </a:spcBef>
              <a:spcAft>
                <a:spcPts val="600"/>
              </a:spcAft>
            </a:pPr>
            <a:r>
              <a:rPr lang="zh-CN" altLang="en-US" sz="2400" dirty="0" smtClean="0">
                <a:latin typeface="+mj-ea"/>
                <a:ea typeface="+mj-ea"/>
              </a:rPr>
              <a:t>学术会议（国际、全国、地区）</a:t>
            </a:r>
            <a:endParaRPr lang="en-US" altLang="zh-CN" sz="2400" dirty="0" smtClean="0">
              <a:latin typeface="+mj-ea"/>
              <a:ea typeface="+mj-ea"/>
            </a:endParaRPr>
          </a:p>
          <a:p>
            <a:pPr lvl="1">
              <a:spcBef>
                <a:spcPts val="600"/>
              </a:spcBef>
              <a:spcAft>
                <a:spcPts val="600"/>
              </a:spcAft>
            </a:pPr>
            <a:r>
              <a:rPr lang="zh-CN" altLang="en-US" sz="2400" dirty="0" smtClean="0">
                <a:latin typeface="+mj-ea"/>
                <a:ea typeface="+mj-ea"/>
              </a:rPr>
              <a:t>奖励：</a:t>
            </a:r>
            <a:r>
              <a:rPr lang="en-US" altLang="zh-CN" sz="2400" dirty="0" smtClean="0">
                <a:latin typeface="+mj-ea"/>
                <a:ea typeface="+mj-ea"/>
              </a:rPr>
              <a:t>Gay Medal </a:t>
            </a:r>
            <a:r>
              <a:rPr lang="zh-CN" altLang="en-US" sz="2400" dirty="0" smtClean="0">
                <a:latin typeface="+mj-ea"/>
                <a:ea typeface="+mj-ea"/>
              </a:rPr>
              <a:t>（</a:t>
            </a:r>
            <a:r>
              <a:rPr lang="en-US" altLang="zh-CN" sz="2400" dirty="0" smtClean="0">
                <a:latin typeface="+mj-ea"/>
                <a:ea typeface="+mj-ea"/>
              </a:rPr>
              <a:t>1892</a:t>
            </a:r>
            <a:r>
              <a:rPr lang="zh-CN" altLang="en-US" sz="2400" dirty="0" smtClean="0">
                <a:latin typeface="+mj-ea"/>
                <a:ea typeface="+mj-ea"/>
              </a:rPr>
              <a:t>）：</a:t>
            </a:r>
            <a:r>
              <a:rPr lang="en-GB" altLang="zh-CN" sz="2400" dirty="0" smtClean="0">
                <a:latin typeface="+mj-ea"/>
                <a:ea typeface="+mj-ea"/>
              </a:rPr>
              <a:t> Gold </a:t>
            </a:r>
            <a:r>
              <a:rPr lang="zh-CN" altLang="en-US" sz="2400" dirty="0" smtClean="0">
                <a:latin typeface="+mj-ea"/>
                <a:ea typeface="+mj-ea"/>
              </a:rPr>
              <a:t>（</a:t>
            </a:r>
            <a:r>
              <a:rPr lang="en-US" altLang="zh-CN" sz="2400" dirty="0" smtClean="0">
                <a:latin typeface="+mj-ea"/>
                <a:ea typeface="+mj-ea"/>
              </a:rPr>
              <a:t>3</a:t>
            </a:r>
            <a:r>
              <a:rPr lang="zh-CN" altLang="en-US" sz="2400" dirty="0" smtClean="0">
                <a:latin typeface="+mj-ea"/>
                <a:ea typeface="+mj-ea"/>
              </a:rPr>
              <a:t>年</a:t>
            </a:r>
            <a:r>
              <a:rPr lang="en-US" altLang="zh-CN" sz="2400" dirty="0" smtClean="0">
                <a:latin typeface="+mj-ea"/>
                <a:ea typeface="+mj-ea"/>
              </a:rPr>
              <a:t>1</a:t>
            </a:r>
            <a:r>
              <a:rPr lang="zh-CN" altLang="en-US" sz="2400" dirty="0" smtClean="0">
                <a:latin typeface="+mj-ea"/>
                <a:ea typeface="+mj-ea"/>
              </a:rPr>
              <a:t>次）</a:t>
            </a:r>
            <a:r>
              <a:rPr lang="en-GB" altLang="zh-CN" sz="2400" dirty="0" smtClean="0">
                <a:latin typeface="+mj-ea"/>
                <a:ea typeface="+mj-ea"/>
              </a:rPr>
              <a:t>, Silver </a:t>
            </a:r>
            <a:r>
              <a:rPr lang="zh-CN" altLang="en-US" sz="2400" dirty="0">
                <a:latin typeface="+mj-ea"/>
                <a:ea typeface="+mj-ea"/>
              </a:rPr>
              <a:t>和</a:t>
            </a:r>
            <a:r>
              <a:rPr lang="en-GB" altLang="zh-CN" sz="2400" dirty="0" smtClean="0">
                <a:latin typeface="+mj-ea"/>
                <a:ea typeface="+mj-ea"/>
              </a:rPr>
              <a:t>Brown</a:t>
            </a:r>
            <a:r>
              <a:rPr lang="zh-CN" altLang="en-US" sz="2400" dirty="0" smtClean="0">
                <a:latin typeface="+mj-ea"/>
                <a:ea typeface="+mj-ea"/>
              </a:rPr>
              <a:t>（</a:t>
            </a:r>
            <a:r>
              <a:rPr lang="en-US" altLang="zh-CN" sz="2400" dirty="0" smtClean="0">
                <a:latin typeface="+mj-ea"/>
                <a:ea typeface="+mj-ea"/>
              </a:rPr>
              <a:t>1</a:t>
            </a:r>
            <a:r>
              <a:rPr lang="zh-CN" altLang="en-US" sz="2400" dirty="0" smtClean="0">
                <a:latin typeface="+mj-ea"/>
                <a:ea typeface="+mj-ea"/>
              </a:rPr>
              <a:t>年</a:t>
            </a:r>
            <a:r>
              <a:rPr lang="en-US" altLang="zh-CN" sz="2400" dirty="0" smtClean="0">
                <a:latin typeface="+mj-ea"/>
                <a:ea typeface="+mj-ea"/>
              </a:rPr>
              <a:t>1</a:t>
            </a:r>
            <a:r>
              <a:rPr lang="zh-CN" altLang="en-US" sz="2400" dirty="0" smtClean="0">
                <a:latin typeface="+mj-ea"/>
                <a:ea typeface="+mj-ea"/>
              </a:rPr>
              <a:t>次 </a:t>
            </a:r>
            <a:r>
              <a:rPr lang="en-GB" altLang="zh-CN" sz="2400" dirty="0" smtClean="0">
                <a:latin typeface="+mj-ea"/>
                <a:ea typeface="+mj-ea"/>
              </a:rPr>
              <a:t>)</a:t>
            </a:r>
          </a:p>
          <a:p>
            <a:pPr lvl="1">
              <a:spcBef>
                <a:spcPts val="600"/>
              </a:spcBef>
              <a:spcAft>
                <a:spcPts val="600"/>
              </a:spcAft>
            </a:pPr>
            <a:r>
              <a:rPr lang="zh-CN" altLang="en-US" sz="2400" dirty="0" smtClean="0">
                <a:latin typeface="+mj-ea"/>
                <a:ea typeface="+mj-ea"/>
              </a:rPr>
              <a:t>全民统计宣教和普及（统计扫盲运动</a:t>
            </a:r>
            <a:r>
              <a:rPr lang="en-US" altLang="zh-CN" sz="2400" dirty="0" smtClean="0">
                <a:latin typeface="+mj-ea"/>
                <a:ea typeface="+mj-ea"/>
              </a:rPr>
              <a:t>2010</a:t>
            </a:r>
            <a:r>
              <a:rPr lang="zh-CN" altLang="en-US" sz="2400" dirty="0" smtClean="0">
                <a:latin typeface="+mj-ea"/>
                <a:ea typeface="+mj-ea"/>
              </a:rPr>
              <a:t>、统计与民主</a:t>
            </a:r>
            <a:r>
              <a:rPr lang="en-US" altLang="zh-CN" sz="2400" dirty="0" smtClean="0">
                <a:latin typeface="+mj-ea"/>
                <a:ea typeface="+mj-ea"/>
              </a:rPr>
              <a:t>/</a:t>
            </a:r>
            <a:r>
              <a:rPr lang="zh-CN" altLang="en-US" sz="2400" dirty="0" smtClean="0">
                <a:latin typeface="+mj-ea"/>
                <a:ea typeface="+mj-ea"/>
              </a:rPr>
              <a:t>法律宣传、数据共享通道、</a:t>
            </a:r>
            <a:r>
              <a:rPr lang="zh-CN" altLang="en-US" sz="2400" dirty="0">
                <a:latin typeface="+mj-ea"/>
                <a:ea typeface="+mj-ea"/>
              </a:rPr>
              <a:t>简报</a:t>
            </a:r>
            <a:r>
              <a:rPr lang="zh-CN" altLang="en-US" sz="2400" dirty="0" smtClean="0">
                <a:latin typeface="+mj-ea"/>
                <a:ea typeface="+mj-ea"/>
              </a:rPr>
              <a:t>）</a:t>
            </a:r>
            <a:endParaRPr lang="en-GB" altLang="zh-CN" sz="2400" dirty="0" smtClean="0">
              <a:latin typeface="+mj-ea"/>
              <a:ea typeface="+mj-ea"/>
            </a:endParaRPr>
          </a:p>
          <a:p>
            <a:pPr lvl="1">
              <a:spcBef>
                <a:spcPts val="600"/>
              </a:spcBef>
              <a:spcAft>
                <a:spcPts val="600"/>
              </a:spcAft>
            </a:pPr>
            <a:r>
              <a:rPr lang="zh-CN" altLang="en-US" sz="2400" dirty="0" smtClean="0">
                <a:latin typeface="+mj-ea"/>
                <a:ea typeface="+mj-ea"/>
              </a:rPr>
              <a:t>四年一度的全国高校学科研究质量评审</a:t>
            </a:r>
            <a:r>
              <a:rPr lang="zh-CN" altLang="en-US" sz="2800" dirty="0" smtClean="0">
                <a:latin typeface="+mj-ea"/>
                <a:ea typeface="+mj-ea"/>
              </a:rPr>
              <a:t>（</a:t>
            </a:r>
            <a:r>
              <a:rPr lang="en-US" altLang="zh-CN" sz="2800" dirty="0" smtClean="0">
                <a:latin typeface="+mj-ea"/>
                <a:ea typeface="+mj-ea"/>
              </a:rPr>
              <a:t>Research Excellence Framework</a:t>
            </a:r>
            <a:r>
              <a:rPr lang="zh-CN" altLang="en-US" sz="2800" dirty="0" smtClean="0">
                <a:latin typeface="+mj-ea"/>
                <a:ea typeface="+mj-ea"/>
              </a:rPr>
              <a:t>，</a:t>
            </a:r>
            <a:r>
              <a:rPr lang="en-US" altLang="zh-CN" sz="2800" dirty="0" smtClean="0">
                <a:latin typeface="+mj-ea"/>
                <a:ea typeface="+mj-ea"/>
              </a:rPr>
              <a:t> REF</a:t>
            </a:r>
            <a:r>
              <a:rPr lang="zh-CN" altLang="en-US" sz="2800" dirty="0" smtClean="0">
                <a:latin typeface="+mj-ea"/>
                <a:ea typeface="+mj-ea"/>
              </a:rPr>
              <a:t>，</a:t>
            </a:r>
            <a:r>
              <a:rPr lang="zh-CN" altLang="en-US" sz="2200" dirty="0" smtClean="0">
                <a:latin typeface="+mj-ea"/>
                <a:ea typeface="+mj-ea"/>
              </a:rPr>
              <a:t>卓越</a:t>
            </a:r>
            <a:r>
              <a:rPr lang="zh-CN" altLang="en-US" sz="2200" dirty="0">
                <a:latin typeface="+mj-ea"/>
                <a:ea typeface="+mj-ea"/>
              </a:rPr>
              <a:t>研究框架</a:t>
            </a:r>
            <a:r>
              <a:rPr lang="zh-CN" altLang="en-US" sz="2800" dirty="0" smtClean="0">
                <a:latin typeface="+mj-ea"/>
                <a:ea typeface="+mj-ea"/>
              </a:rPr>
              <a:t>）</a:t>
            </a:r>
            <a:endParaRPr lang="en-GB" sz="24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4464</TotalTime>
  <Words>2928</Words>
  <Application>Microsoft Office PowerPoint</Application>
  <PresentationFormat>全屏显示(4:3)</PresentationFormat>
  <Paragraphs>380</Paragraphs>
  <Slides>63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63</vt:i4>
      </vt:variant>
    </vt:vector>
  </HeadingPairs>
  <TitlesOfParts>
    <vt:vector size="72" baseType="lpstr">
      <vt:lpstr>宋体</vt:lpstr>
      <vt:lpstr>STKaiti</vt:lpstr>
      <vt:lpstr>STKaiti</vt:lpstr>
      <vt:lpstr>Arial</vt:lpstr>
      <vt:lpstr>Calibri</vt:lpstr>
      <vt:lpstr>Century Schoolbook</vt:lpstr>
      <vt:lpstr>Wingdings</vt:lpstr>
      <vt:lpstr>Wingdings 2</vt:lpstr>
      <vt:lpstr>Oriel</vt:lpstr>
      <vt:lpstr>英国统计学学科发展和高校教学简介与思考</vt:lpstr>
      <vt:lpstr>思考和比较</vt:lpstr>
      <vt:lpstr>内容</vt:lpstr>
      <vt:lpstr>英国皇家统计学会</vt:lpstr>
      <vt:lpstr>英国Rothamsted 实验站（1843 – present）</vt:lpstr>
      <vt:lpstr>Famous Statisticians from Rothamsted </vt:lpstr>
      <vt:lpstr>近代著名英国统计学家及贡献</vt:lpstr>
      <vt:lpstr>应用统计学科分支(RSS当前）</vt:lpstr>
      <vt:lpstr>推动学科发展机制</vt:lpstr>
      <vt:lpstr> REF，英国高校卓越研究框架评审</vt:lpstr>
      <vt:lpstr>结果查询</vt:lpstr>
      <vt:lpstr>部分大学数学学科排名（2014 REF）</vt:lpstr>
      <vt:lpstr>部分大学数学学科概貌（2014 REF）</vt:lpstr>
      <vt:lpstr>专业杂志（免费发表）</vt:lpstr>
      <vt:lpstr>科普杂志（免费发表）</vt:lpstr>
      <vt:lpstr>（加一视频展示RSS统计普及教育实例）</vt:lpstr>
      <vt:lpstr>PowerPoint 演示文稿</vt:lpstr>
      <vt:lpstr>英国统计学科发展机制</vt:lpstr>
      <vt:lpstr>英国大学管理特点</vt:lpstr>
      <vt:lpstr>系科室确定开设某课程的决定因素</vt:lpstr>
      <vt:lpstr>高校教师自主权</vt:lpstr>
      <vt:lpstr>研究生指导教师资格</vt:lpstr>
      <vt:lpstr>英国高校数学人才培养时间</vt:lpstr>
      <vt:lpstr>几个综合大学课程案例 </vt:lpstr>
      <vt:lpstr>学科设置 （剑桥大学）</vt:lpstr>
      <vt:lpstr>本科教学 （剑桥大学）</vt:lpstr>
      <vt:lpstr>本科教学课程目录 （剑桥大学）</vt:lpstr>
      <vt:lpstr>毕业生职业生涯</vt:lpstr>
      <vt:lpstr>研究生培训（剑桥大学）</vt:lpstr>
      <vt:lpstr>博士期学习结构（剑桥大学）</vt:lpstr>
      <vt:lpstr>学科设置 （牛津大学）</vt:lpstr>
      <vt:lpstr>本科课程 （牛津大学）</vt:lpstr>
      <vt:lpstr>数学本科教学大纲（牛津大学）</vt:lpstr>
      <vt:lpstr>研究生学位课（牛津大学）</vt:lpstr>
      <vt:lpstr>研究生学位课（牛津大学）</vt:lpstr>
      <vt:lpstr>统计学研究学位（牛津大学）</vt:lpstr>
      <vt:lpstr>曼切斯特大学数学学科设置</vt:lpstr>
      <vt:lpstr>曼城大学数学本科课程介绍</vt:lpstr>
      <vt:lpstr>曼城大学数学和统计本科课程</vt:lpstr>
      <vt:lpstr>曼城大学数学和统计本科课程</vt:lpstr>
      <vt:lpstr>曼城大学数学和统计本科课程（部分）</vt:lpstr>
      <vt:lpstr>曼城大学数学和统计本科课程（部分）</vt:lpstr>
      <vt:lpstr>格林威治大学</vt:lpstr>
      <vt:lpstr>格林威治大学数学本科课程</vt:lpstr>
      <vt:lpstr>格林威治大学数学研究生课程</vt:lpstr>
      <vt:lpstr>格林威治大学统计本科课程表</vt:lpstr>
      <vt:lpstr>格林威治大学统计本科课程表</vt:lpstr>
      <vt:lpstr>格林威治大学统计本科课程表</vt:lpstr>
      <vt:lpstr>格林威治大学统计本科选修课程表</vt:lpstr>
      <vt:lpstr>格林威治大学应用数学硕士课程表</vt:lpstr>
      <vt:lpstr>格林威治大学应用数学硕士课程表</vt:lpstr>
      <vt:lpstr>格林威治大学应用数学硕士课程表</vt:lpstr>
      <vt:lpstr>格林威治大学应用数学硕士课程表</vt:lpstr>
      <vt:lpstr>对英国高校数学教学初步印像</vt:lpstr>
      <vt:lpstr>从本科和硕士生择校角度</vt:lpstr>
      <vt:lpstr>英国的医学统计发展和学生培养</vt:lpstr>
      <vt:lpstr>医学院校统计学教学科研一般情况</vt:lpstr>
      <vt:lpstr>英国有医学统计硕士课程的大学或研究生院</vt:lpstr>
      <vt:lpstr>爱丁堡大学医学统计课程目录Syllabus</vt:lpstr>
      <vt:lpstr>20学时统计基础课</vt:lpstr>
      <vt:lpstr>Leicester大学医学统计硕士课</vt:lpstr>
      <vt:lpstr>比较和思考</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Current research on methodology in medical statistics</dc:title>
  <dc:creator>minyang</dc:creator>
  <cp:lastModifiedBy>minyang</cp:lastModifiedBy>
  <cp:revision>654</cp:revision>
  <dcterms:created xsi:type="dcterms:W3CDTF">2013-08-08T00:36:55Z</dcterms:created>
  <dcterms:modified xsi:type="dcterms:W3CDTF">2016-04-27T08:02:57Z</dcterms:modified>
</cp:coreProperties>
</file>